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3" r:id="rId4"/>
    <p:sldId id="319" r:id="rId5"/>
    <p:sldId id="320" r:id="rId6"/>
    <p:sldId id="321" r:id="rId7"/>
    <p:sldId id="322" r:id="rId8"/>
    <p:sldId id="325" r:id="rId9"/>
    <p:sldId id="324" r:id="rId10"/>
    <p:sldId id="326" r:id="rId11"/>
    <p:sldId id="329" r:id="rId12"/>
    <p:sldId id="327" r:id="rId13"/>
    <p:sldId id="328" r:id="rId14"/>
    <p:sldId id="258" r:id="rId15"/>
    <p:sldId id="274" r:id="rId16"/>
    <p:sldId id="275" r:id="rId17"/>
    <p:sldId id="276" r:id="rId18"/>
    <p:sldId id="277" r:id="rId19"/>
    <p:sldId id="278" r:id="rId20"/>
    <p:sldId id="272" r:id="rId21"/>
    <p:sldId id="273" r:id="rId22"/>
    <p:sldId id="261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9" r:id="rId33"/>
    <p:sldId id="280" r:id="rId34"/>
    <p:sldId id="281" r:id="rId35"/>
    <p:sldId id="282" r:id="rId36"/>
    <p:sldId id="283" r:id="rId37"/>
    <p:sldId id="284" r:id="rId38"/>
    <p:sldId id="259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311" r:id="rId51"/>
    <p:sldId id="294" r:id="rId52"/>
    <p:sldId id="297" r:id="rId53"/>
    <p:sldId id="298" r:id="rId54"/>
    <p:sldId id="299" r:id="rId55"/>
    <p:sldId id="300" r:id="rId56"/>
    <p:sldId id="26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10" r:id="rId66"/>
    <p:sldId id="313" r:id="rId67"/>
    <p:sldId id="312" r:id="rId68"/>
    <p:sldId id="314" r:id="rId69"/>
    <p:sldId id="315" r:id="rId70"/>
    <p:sldId id="316" r:id="rId71"/>
    <p:sldId id="317" r:id="rId72"/>
    <p:sldId id="318" r:id="rId73"/>
    <p:sldId id="330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22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67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72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38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27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97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2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42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D0A88-0C25-43A3-8686-99B30120A23C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919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leases.ubuntu.com/20.04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Gallopsled/pwntool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pwntools.com/en/stab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ve.mitre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ve.mitre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vd.nist.gov/vul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vd.nist.gov/vuln-metrics/cvss/v3-calculator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exploit-db.com/shellcodes/4977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leases.ubuntu.com/20.04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C6F98-FD0A-5E7B-9A94-B35612B1A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4267"/>
            <a:ext cx="9144000" cy="1024490"/>
          </a:xfrm>
        </p:spPr>
        <p:txBody>
          <a:bodyPr/>
          <a:lstStyle/>
          <a:p>
            <a:r>
              <a:rPr lang="zh-TW" altLang="en-US" dirty="0"/>
              <a:t>程式安全期末報告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9465BD-51F1-B03B-AAE9-8DB35C210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4317"/>
            <a:ext cx="9144000" cy="1850806"/>
          </a:xfrm>
        </p:spPr>
        <p:txBody>
          <a:bodyPr>
            <a:normAutofit/>
          </a:bodyPr>
          <a:lstStyle/>
          <a:p>
            <a:r>
              <a:rPr lang="zh-TW" altLang="en-US" dirty="0"/>
              <a:t>姓名：何崇睿</a:t>
            </a:r>
            <a:endParaRPr lang="en-US" altLang="zh-TW" dirty="0"/>
          </a:p>
          <a:p>
            <a:r>
              <a:rPr lang="zh-TW" altLang="en-US" dirty="0"/>
              <a:t>學號：</a:t>
            </a:r>
            <a:r>
              <a:rPr lang="en-US" altLang="zh-TW" dirty="0"/>
              <a:t>4100E005</a:t>
            </a:r>
          </a:p>
          <a:p>
            <a:r>
              <a:rPr lang="zh-TW" altLang="en-US" dirty="0"/>
              <a:t>班級：資工一</a:t>
            </a:r>
            <a:r>
              <a:rPr lang="en-US" altLang="zh-TW" dirty="0"/>
              <a:t>A</a:t>
            </a:r>
          </a:p>
          <a:p>
            <a:r>
              <a:rPr lang="zh-TW" altLang="en-US" dirty="0"/>
              <a:t>指導老師：恩師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430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zh-TW" altLang="en-US" sz="4000" i="1" dirty="0">
                <a:solidFill>
                  <a:srgbClr val="FF0000"/>
                </a:solidFill>
              </a:rPr>
              <a:t>測試環境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3926046" y="387888"/>
            <a:ext cx="433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Ubuntu 20.04 LTS</a:t>
            </a:r>
            <a:endParaRPr lang="zh-TW" altLang="en-US" sz="4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68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https://releases.ubuntu.com/20.04/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E2DECE-B1F5-EE60-2E98-9DB6B133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81" y="1837189"/>
            <a:ext cx="10335237" cy="38757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0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5228E-D0AD-7C48-ACDD-AFC1B6DB90F0}"/>
              </a:ext>
            </a:extLst>
          </p:cNvPr>
          <p:cNvSpPr txBox="1"/>
          <p:nvPr/>
        </p:nvSpPr>
        <p:spPr>
          <a:xfrm>
            <a:off x="5011023" y="387888"/>
            <a:ext cx="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/>
              <a:t>簡介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1C3743-7F0B-7CBE-B318-7FA8505FB10F}"/>
              </a:ext>
            </a:extLst>
          </p:cNvPr>
          <p:cNvSpPr txBox="1"/>
          <p:nvPr/>
        </p:nvSpPr>
        <p:spPr>
          <a:xfrm>
            <a:off x="2207702" y="1988191"/>
            <a:ext cx="77765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是一種 </a:t>
            </a:r>
            <a:r>
              <a:rPr lang="en-US" altLang="zh-TW" sz="3200" dirty="0"/>
              <a:t>Python </a:t>
            </a:r>
            <a:r>
              <a:rPr lang="zh-TW" altLang="en-US" sz="3200" dirty="0"/>
              <a:t>套件</a:t>
            </a:r>
            <a:endParaRPr lang="en-US" altLang="zh-TW" sz="3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專用於 </a:t>
            </a:r>
            <a:r>
              <a:rPr lang="en-US" altLang="zh-TW" sz="3200" dirty="0"/>
              <a:t>CTF Exploit</a:t>
            </a:r>
            <a:r>
              <a:rPr lang="zh-TW" altLang="en-US" sz="3200" dirty="0"/>
              <a:t> 的 </a:t>
            </a:r>
            <a:r>
              <a:rPr lang="en-US" altLang="zh-TW" sz="3200" dirty="0"/>
              <a:t>Python Library</a:t>
            </a:r>
            <a:r>
              <a:rPr lang="zh-TW" altLang="en-US" sz="3200" dirty="0"/>
              <a:t> 包含：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本地執行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遠程連接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shellcode </a:t>
            </a:r>
            <a:r>
              <a:rPr lang="zh-TW" altLang="en-US" sz="3200" dirty="0"/>
              <a:t>生成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ROP </a:t>
            </a:r>
            <a:r>
              <a:rPr lang="zh-TW" altLang="en-US" sz="3200" dirty="0"/>
              <a:t>的建構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ELF </a:t>
            </a:r>
            <a:r>
              <a:rPr lang="zh-TW" altLang="en-US" sz="3200" dirty="0"/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27062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1" y="6396335"/>
            <a:ext cx="525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https://github.com/Gallopsled/pwntools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5228E-D0AD-7C48-ACDD-AFC1B6DB90F0}"/>
              </a:ext>
            </a:extLst>
          </p:cNvPr>
          <p:cNvSpPr txBox="1"/>
          <p:nvPr/>
        </p:nvSpPr>
        <p:spPr>
          <a:xfrm>
            <a:off x="5011023" y="387888"/>
            <a:ext cx="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err="1"/>
              <a:t>Github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7D7E9E-A530-C73A-776F-8FC6C055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38" y="1307174"/>
            <a:ext cx="7672723" cy="4939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5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94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https://docs.pwntools.com/en/stable/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06E758-2CCA-82A6-9471-2EA996B349EE}"/>
              </a:ext>
            </a:extLst>
          </p:cNvPr>
          <p:cNvSpPr txBox="1"/>
          <p:nvPr/>
        </p:nvSpPr>
        <p:spPr>
          <a:xfrm>
            <a:off x="4711816" y="383546"/>
            <a:ext cx="2768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Document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CFD1AD-38F5-83F4-5A7E-5212734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85" y="1186543"/>
            <a:ext cx="6129827" cy="51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46BAF-8DB0-0A6F-C92F-03E3877F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1(pass)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8072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131287-6392-8967-A885-55D1FB23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9" y="3647310"/>
            <a:ext cx="10748433" cy="11405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7C6507-47D4-909C-8BC4-1EC27961A9C4}"/>
              </a:ext>
            </a:extLst>
          </p:cNvPr>
          <p:cNvSpPr/>
          <p:nvPr/>
        </p:nvSpPr>
        <p:spPr>
          <a:xfrm>
            <a:off x="923118" y="3913464"/>
            <a:ext cx="1241241" cy="197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4843694" y="2542585"/>
            <a:ext cx="2312115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辨識 </a:t>
            </a:r>
            <a:r>
              <a:rPr lang="en-US" altLang="zh-TW" dirty="0"/>
              <a:t>pass </a:t>
            </a:r>
            <a:r>
              <a:rPr lang="zh-TW" altLang="en-US" dirty="0"/>
              <a:t>的檔案類型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6F03A43E-B459-C3DC-93EB-DA2251FD4791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H="1">
            <a:off x="923118" y="2542585"/>
            <a:ext cx="5076634" cy="1469450"/>
          </a:xfrm>
          <a:prstGeom prst="bentConnector4">
            <a:avLst>
              <a:gd name="adj1" fmla="val -4503"/>
              <a:gd name="adj2" fmla="val 1155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9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AF1146-B0C5-248A-ED70-90CE5A5E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583" y="949341"/>
            <a:ext cx="4687024" cy="544198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864066" y="5597364"/>
            <a:ext cx="2248249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顯示二進制檔案 </a:t>
            </a:r>
            <a:r>
              <a:rPr lang="en-US" altLang="zh-TW" dirty="0"/>
              <a:t>pass </a:t>
            </a:r>
            <a:r>
              <a:rPr lang="zh-TW" altLang="en-US" dirty="0"/>
              <a:t>中的可列印字串。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53EAC6C-C87E-DDAA-A28D-7F8DCB55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7" y="1512332"/>
            <a:ext cx="5898727" cy="352514"/>
          </a:xfrm>
          <a:prstGeom prst="rect">
            <a:avLst/>
          </a:prstGeom>
        </p:spPr>
      </p:pic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F9930A5-919D-B76A-67D3-C14C02A743B1}"/>
              </a:ext>
            </a:extLst>
          </p:cNvPr>
          <p:cNvCxnSpPr>
            <a:cxnSpLocks/>
            <a:stCxn id="15" idx="2"/>
            <a:endCxn id="9" idx="1"/>
          </p:cNvCxnSpPr>
          <p:nvPr/>
        </p:nvCxnSpPr>
        <p:spPr>
          <a:xfrm rot="5400000">
            <a:off x="-1052168" y="3758404"/>
            <a:ext cx="4078361" cy="245891"/>
          </a:xfrm>
          <a:prstGeom prst="bentConnector4">
            <a:avLst>
              <a:gd name="adj1" fmla="val 46038"/>
              <a:gd name="adj2" fmla="val 1929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EC7A206-B654-400B-DF76-4CCDDD27B6BD}"/>
              </a:ext>
            </a:extLst>
          </p:cNvPr>
          <p:cNvSpPr/>
          <p:nvPr/>
        </p:nvSpPr>
        <p:spPr>
          <a:xfrm>
            <a:off x="651172" y="1645748"/>
            <a:ext cx="917570" cy="196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3B1225-939B-4728-1F93-AEB48563C46A}"/>
              </a:ext>
            </a:extLst>
          </p:cNvPr>
          <p:cNvSpPr/>
          <p:nvPr/>
        </p:nvSpPr>
        <p:spPr>
          <a:xfrm>
            <a:off x="1602298" y="1652892"/>
            <a:ext cx="100667" cy="196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3D0A5202-6F67-492B-FA02-1F372E927B67}"/>
              </a:ext>
            </a:extLst>
          </p:cNvPr>
          <p:cNvCxnSpPr>
            <a:cxnSpLocks/>
            <a:stCxn id="24" idx="2"/>
            <a:endCxn id="27" idx="1"/>
          </p:cNvCxnSpPr>
          <p:nvPr/>
        </p:nvCxnSpPr>
        <p:spPr>
          <a:xfrm rot="16200000" flipH="1">
            <a:off x="526959" y="2974986"/>
            <a:ext cx="2756588" cy="50524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C9BBA00-EE53-3785-64A5-42EBAC179ECF}"/>
              </a:ext>
            </a:extLst>
          </p:cNvPr>
          <p:cNvSpPr txBox="1"/>
          <p:nvPr/>
        </p:nvSpPr>
        <p:spPr>
          <a:xfrm>
            <a:off x="2157874" y="4144236"/>
            <a:ext cx="2481238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稱為：</a:t>
            </a:r>
            <a:r>
              <a:rPr lang="en-US" altLang="zh-TW" dirty="0"/>
              <a:t>pipe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用來將左邊指令的輸出當成右邊指令的輸入。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F128F0C-D43C-3F66-8813-1F802456C968}"/>
              </a:ext>
            </a:extLst>
          </p:cNvPr>
          <p:cNvSpPr/>
          <p:nvPr/>
        </p:nvSpPr>
        <p:spPr>
          <a:xfrm>
            <a:off x="1746310" y="1654138"/>
            <a:ext cx="306383" cy="1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CB446196-0C6F-74D4-8C1F-288B4E2F243C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002073" y="1745156"/>
            <a:ext cx="1334844" cy="15399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B85A31B-3BB6-06A4-4B55-9A86B126C379}"/>
              </a:ext>
            </a:extLst>
          </p:cNvPr>
          <p:cNvSpPr txBox="1"/>
          <p:nvPr/>
        </p:nvSpPr>
        <p:spPr>
          <a:xfrm>
            <a:off x="3439489" y="2859406"/>
            <a:ext cx="228180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將 </a:t>
            </a:r>
            <a:r>
              <a:rPr lang="en-US" altLang="zh-TW" dirty="0"/>
              <a:t>strings pass</a:t>
            </a:r>
            <a:r>
              <a:rPr lang="zh-TW" altLang="en-US" dirty="0"/>
              <a:t> 的輸出進行分業顯示的工具。</a:t>
            </a:r>
          </a:p>
        </p:txBody>
      </p:sp>
    </p:spTree>
    <p:extLst>
      <p:ext uri="{BB962C8B-B14F-4D97-AF65-F5344CB8AC3E}">
        <p14:creationId xmlns:p14="http://schemas.microsoft.com/office/powerpoint/2010/main" val="135352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8820A356-8FE5-2A1A-E77F-2322F9BA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6" y="3799222"/>
            <a:ext cx="10027807" cy="193658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4971875" y="2058282"/>
            <a:ext cx="2248249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檢查二進位檔 </a:t>
            </a:r>
            <a:r>
              <a:rPr lang="en-US" altLang="zh-TW" dirty="0"/>
              <a:t>pass </a:t>
            </a:r>
            <a:r>
              <a:rPr lang="zh-TW" altLang="en-US" dirty="0"/>
              <a:t>的各種安全選項。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F9930A5-919D-B76A-67D3-C14C02A743B1}"/>
              </a:ext>
            </a:extLst>
          </p:cNvPr>
          <p:cNvCxnSpPr>
            <a:cxnSpLocks/>
            <a:stCxn id="15" idx="0"/>
            <a:endCxn id="9" idx="1"/>
          </p:cNvCxnSpPr>
          <p:nvPr/>
        </p:nvCxnSpPr>
        <p:spPr>
          <a:xfrm rot="5400000" flipH="1" flipV="1">
            <a:off x="2706379" y="1796283"/>
            <a:ext cx="1680331" cy="285066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EC7A206-B654-400B-DF76-4CCDDD27B6BD}"/>
              </a:ext>
            </a:extLst>
          </p:cNvPr>
          <p:cNvSpPr/>
          <p:nvPr/>
        </p:nvSpPr>
        <p:spPr>
          <a:xfrm>
            <a:off x="1323056" y="4061779"/>
            <a:ext cx="1596313" cy="216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35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942185-AB97-1748-0B73-47795F0D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92" y="3857535"/>
            <a:ext cx="10352016" cy="206215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1155783" y="4127737"/>
            <a:ext cx="320680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1856838" y="1121423"/>
            <a:ext cx="2044044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顯示資料夾的檔案</a:t>
            </a:r>
            <a:r>
              <a:rPr lang="en-US" altLang="zh-TW" dirty="0"/>
              <a:t>(</a:t>
            </a:r>
            <a:r>
              <a:rPr lang="zh-TW" altLang="en-US" dirty="0"/>
              <a:t>不包括隱藏檔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FE3288B2-E24F-BFF0-4F41-DA441289A6ED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rot="5400000" flipH="1" flipV="1">
            <a:off x="917500" y="2166378"/>
            <a:ext cx="2359983" cy="1562737"/>
          </a:xfrm>
          <a:prstGeom prst="bentConnector3">
            <a:avLst>
              <a:gd name="adj1" fmla="val 830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77FD6A7-FC03-9374-1A2A-2ACF35266775}"/>
              </a:ext>
            </a:extLst>
          </p:cNvPr>
          <p:cNvSpPr/>
          <p:nvPr/>
        </p:nvSpPr>
        <p:spPr>
          <a:xfrm>
            <a:off x="1682823" y="4129489"/>
            <a:ext cx="115024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7CB8B5-25CF-38F2-D30A-004D8EA58456}"/>
              </a:ext>
            </a:extLst>
          </p:cNvPr>
          <p:cNvSpPr txBox="1"/>
          <p:nvPr/>
        </p:nvSpPr>
        <p:spPr>
          <a:xfrm>
            <a:off x="4674070" y="1750815"/>
            <a:ext cx="182327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每一行列出一個項目並顯示每個檔案的屬性。</a:t>
            </a: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3FC91474-D563-3354-B71E-B59BE34622B8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rot="5400000" flipH="1" flipV="1">
            <a:off x="2935349" y="1479131"/>
            <a:ext cx="1455344" cy="3845372"/>
          </a:xfrm>
          <a:prstGeom prst="bentConnector3">
            <a:avLst>
              <a:gd name="adj1" fmla="val 8112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723715E-7E3C-EB74-4063-70BB50752469}"/>
              </a:ext>
            </a:extLst>
          </p:cNvPr>
          <p:cNvSpPr/>
          <p:nvPr/>
        </p:nvSpPr>
        <p:spPr>
          <a:xfrm>
            <a:off x="1819276" y="4127737"/>
            <a:ext cx="115024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83BDA67-A99C-85DC-AB56-8636C833B4F5}"/>
              </a:ext>
            </a:extLst>
          </p:cNvPr>
          <p:cNvSpPr txBox="1"/>
          <p:nvPr/>
        </p:nvSpPr>
        <p:spPr>
          <a:xfrm>
            <a:off x="7176780" y="2809246"/>
            <a:ext cx="2137795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顯示所有資料夾的檔案</a:t>
            </a:r>
            <a:r>
              <a:rPr lang="en-US" altLang="zh-TW" dirty="0"/>
              <a:t>(</a:t>
            </a:r>
            <a:r>
              <a:rPr lang="zh-TW" altLang="en-US" dirty="0"/>
              <a:t>包括隱藏檔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E4E8B922-FB19-4E55-CE32-75C76C2500FE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rot="5400000" flipH="1" flipV="1">
            <a:off x="4725153" y="607212"/>
            <a:ext cx="672160" cy="63688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1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867864-97BC-7D17-20A3-C9016634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2" y="3659700"/>
            <a:ext cx="9493936" cy="251495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1592008" y="3876068"/>
            <a:ext cx="589129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3245421" y="1404328"/>
            <a:ext cx="204404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用於控制使用者對於檔案的權限。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FE3288B2-E24F-BFF0-4F41-DA441289A6ED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1491710" y="2122357"/>
            <a:ext cx="2148574" cy="13588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C8B39CD-4C75-F92A-C5C6-A79612C0D8E9}"/>
              </a:ext>
            </a:extLst>
          </p:cNvPr>
          <p:cNvSpPr/>
          <p:nvPr/>
        </p:nvSpPr>
        <p:spPr>
          <a:xfrm>
            <a:off x="2271433" y="3877820"/>
            <a:ext cx="287210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30BE77-3AEB-F78B-A751-221133009BB5}"/>
              </a:ext>
            </a:extLst>
          </p:cNvPr>
          <p:cNvSpPr txBox="1"/>
          <p:nvPr/>
        </p:nvSpPr>
        <p:spPr>
          <a:xfrm>
            <a:off x="5289464" y="2564221"/>
            <a:ext cx="204404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給予所有使用者可執行權限。</a:t>
            </a: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04D5B17E-1EF5-1FE3-752C-F6740D02A006}"/>
              </a:ext>
            </a:extLst>
          </p:cNvPr>
          <p:cNvCxnSpPr>
            <a:cxnSpLocks/>
            <a:stCxn id="29" idx="0"/>
            <a:endCxn id="30" idx="1"/>
          </p:cNvCxnSpPr>
          <p:nvPr/>
        </p:nvCxnSpPr>
        <p:spPr>
          <a:xfrm rot="5400000" flipH="1" flipV="1">
            <a:off x="3357035" y="1945391"/>
            <a:ext cx="990433" cy="287442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57974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i="1" dirty="0">
                <a:solidFill>
                  <a:srgbClr val="FF0000"/>
                </a:solidFill>
              </a:rPr>
              <a:t>$</a:t>
            </a:r>
            <a:r>
              <a:rPr lang="zh-TW" altLang="en-US" i="1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Agenda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BC018-2994-9030-CC80-7305914A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465" y="1572411"/>
            <a:ext cx="6119070" cy="3713177"/>
          </a:xfrm>
        </p:spPr>
        <p:txBody>
          <a:bodyPr>
            <a:normAutofit/>
          </a:bodyPr>
          <a:lstStyle/>
          <a:p>
            <a:r>
              <a:rPr lang="zh-TW" altLang="en-US" dirty="0"/>
              <a:t>程式漏洞</a:t>
            </a:r>
          </a:p>
          <a:p>
            <a:pPr lvl="1"/>
            <a:r>
              <a:rPr lang="zh-TW" altLang="en-US" dirty="0"/>
              <a:t>程式漏洞資料庫</a:t>
            </a:r>
          </a:p>
          <a:p>
            <a:pPr lvl="1"/>
            <a:r>
              <a:rPr lang="zh-TW" altLang="en-US" dirty="0"/>
              <a:t>程式漏洞嚴重度計分系統</a:t>
            </a:r>
            <a:r>
              <a:rPr lang="en-US" altLang="zh-TW" dirty="0"/>
              <a:t>(Common Vulnerability Scoring System)CVSS</a:t>
            </a:r>
          </a:p>
          <a:p>
            <a:r>
              <a:rPr lang="zh-TW" altLang="en-US" dirty="0"/>
              <a:t>測試環境與工具</a:t>
            </a:r>
            <a:r>
              <a:rPr lang="en-US" altLang="zh-TW" dirty="0" err="1"/>
              <a:t>Pwntools</a:t>
            </a:r>
            <a:endParaRPr lang="en-US" altLang="zh-TW" dirty="0"/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1(pass)</a:t>
            </a:r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2(</a:t>
            </a:r>
            <a:r>
              <a:rPr lang="en-US" altLang="zh-TW" dirty="0" err="1"/>
              <a:t>gohome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3(Angelboy_Pwn-2)</a:t>
            </a:r>
          </a:p>
        </p:txBody>
      </p:sp>
    </p:spTree>
    <p:extLst>
      <p:ext uri="{BB962C8B-B14F-4D97-AF65-F5344CB8AC3E}">
        <p14:creationId xmlns:p14="http://schemas.microsoft.com/office/powerpoint/2010/main" val="138642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3B202-7092-BE86-6A66-06485003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84" y="2301729"/>
            <a:ext cx="8530031" cy="20070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6742851" y="3720517"/>
            <a:ext cx="555572" cy="448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FDFDAE7-71DC-1F5A-AECA-D0FC27B5C36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020637" y="4169327"/>
            <a:ext cx="0" cy="10494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6118820" y="5218783"/>
            <a:ext cx="1803633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要求使用者輸入</a:t>
            </a:r>
          </a:p>
        </p:txBody>
      </p:sp>
    </p:spTree>
    <p:extLst>
      <p:ext uri="{BB962C8B-B14F-4D97-AF65-F5344CB8AC3E}">
        <p14:creationId xmlns:p14="http://schemas.microsoft.com/office/powerpoint/2010/main" val="274007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EF42F8-B2B6-8A92-57B7-CBBFE777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7" y="2331134"/>
            <a:ext cx="7889745" cy="21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40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12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5C24E7F-F9FC-5F4B-BA45-86B643AB3FD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0526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</p:spTree>
    <p:extLst>
      <p:ext uri="{BB962C8B-B14F-4D97-AF65-F5344CB8AC3E}">
        <p14:creationId xmlns:p14="http://schemas.microsoft.com/office/powerpoint/2010/main" val="62245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5C24E7F-F9FC-5F4B-BA45-86B643AB3FD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1499731" y="3003259"/>
            <a:ext cx="1702965" cy="302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D00131-5950-23E8-2D2E-A0A45E4627B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202696" y="3137483"/>
            <a:ext cx="56104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813130" y="2814317"/>
            <a:ext cx="180363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設定輸入和輸出的緩衝區大小</a:t>
            </a:r>
          </a:p>
        </p:txBody>
      </p:sp>
    </p:spTree>
    <p:extLst>
      <p:ext uri="{BB962C8B-B14F-4D97-AF65-F5344CB8AC3E}">
        <p14:creationId xmlns:p14="http://schemas.microsoft.com/office/powerpoint/2010/main" val="1488403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2072081" y="3003260"/>
            <a:ext cx="402671" cy="13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D00131-5950-23E8-2D2E-A0A45E4627B6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2474752" y="2629867"/>
            <a:ext cx="6506158" cy="4405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980910" y="2445201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stream = </a:t>
            </a:r>
            <a:r>
              <a:rPr lang="en-US" altLang="zh-TW" dirty="0" err="1"/>
              <a:t>stdout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0D89B-E4DE-C6C5-4B66-7BCEFCCA2AEC}"/>
              </a:ext>
            </a:extLst>
          </p:cNvPr>
          <p:cNvSpPr/>
          <p:nvPr/>
        </p:nvSpPr>
        <p:spPr>
          <a:xfrm>
            <a:off x="2072081" y="3162651"/>
            <a:ext cx="402671" cy="13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41B48C6-3324-B550-553E-BFC3E84B1476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474752" y="3229763"/>
            <a:ext cx="6506158" cy="2308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6F95F9-F8D7-10C7-AED5-B12420713F5D}"/>
              </a:ext>
            </a:extLst>
          </p:cNvPr>
          <p:cNvSpPr txBox="1"/>
          <p:nvPr/>
        </p:nvSpPr>
        <p:spPr>
          <a:xfrm>
            <a:off x="8980910" y="3275929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stream = stdin</a:t>
            </a:r>
            <a:endParaRPr lang="zh-TW" altLang="en-US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D28B4DF-C7EE-AFD8-C4C6-FF92ABE1A27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336569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78B91B1D-8F56-3162-026B-1D9A4DC1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17" y="3949119"/>
            <a:ext cx="2762250" cy="1343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2508308" y="3003153"/>
            <a:ext cx="184559" cy="27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847400" y="1467264"/>
            <a:ext cx="250290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指定要使用的緩衝區。如果設置為</a:t>
            </a:r>
            <a:r>
              <a:rPr lang="en-US" altLang="zh-TW" dirty="0"/>
              <a:t>NULL</a:t>
            </a:r>
            <a:r>
              <a:rPr lang="zh-TW" altLang="en-US" dirty="0"/>
              <a:t>，該函數會自動分配一個指定大小的緩衝區。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11C8144-0AFE-2795-B6A4-520EFAD3CD84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5256132" y="-588115"/>
            <a:ext cx="935724" cy="62468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8471819-0800-D762-8F81-70438C700DC6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10098853" y="2667593"/>
            <a:ext cx="8389" cy="12815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7649C95-A7FC-73E1-6336-C5CE7108075E}"/>
              </a:ext>
            </a:extLst>
          </p:cNvPr>
          <p:cNvSpPr/>
          <p:nvPr/>
        </p:nvSpPr>
        <p:spPr>
          <a:xfrm>
            <a:off x="9074449" y="4318450"/>
            <a:ext cx="1273729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3A3D15F-108A-BCBC-5EB5-8ACFCEF7A11D}"/>
              </a:ext>
            </a:extLst>
          </p:cNvPr>
          <p:cNvSpPr/>
          <p:nvPr/>
        </p:nvSpPr>
        <p:spPr>
          <a:xfrm>
            <a:off x="10214639" y="4511353"/>
            <a:ext cx="410376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1741FACE-3AC7-6491-421A-47A7566E3A3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9207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9" y="966866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771" y="6296941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0D89B-E4DE-C6C5-4B66-7BCEFCCA2AEC}"/>
              </a:ext>
            </a:extLst>
          </p:cNvPr>
          <p:cNvSpPr/>
          <p:nvPr/>
        </p:nvSpPr>
        <p:spPr>
          <a:xfrm>
            <a:off x="1812025" y="3061942"/>
            <a:ext cx="184559" cy="28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6F95F9-F8D7-10C7-AED5-B12420713F5D}"/>
              </a:ext>
            </a:extLst>
          </p:cNvPr>
          <p:cNvSpPr txBox="1"/>
          <p:nvPr/>
        </p:nvSpPr>
        <p:spPr>
          <a:xfrm>
            <a:off x="8621582" y="597534"/>
            <a:ext cx="2066691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指定文件緩衝模式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EA1B42CB-74A4-092F-D9D5-B998C64456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B67BC08A-BB52-E93D-EE02-87D01E3A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08751"/>
              </p:ext>
            </p:extLst>
          </p:nvPr>
        </p:nvGraphicFramePr>
        <p:xfrm>
          <a:off x="7604192" y="1463585"/>
          <a:ext cx="4101470" cy="5034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743041">
                  <a:extLst>
                    <a:ext uri="{9D8B030D-6E8A-4147-A177-3AD203B41FA5}">
                      <a16:colId xmlns:a16="http://schemas.microsoft.com/office/drawing/2014/main" val="1521767492"/>
                    </a:ext>
                  </a:extLst>
                </a:gridCol>
                <a:gridCol w="1218418">
                  <a:extLst>
                    <a:ext uri="{9D8B030D-6E8A-4147-A177-3AD203B41FA5}">
                      <a16:colId xmlns:a16="http://schemas.microsoft.com/office/drawing/2014/main" val="4135250529"/>
                    </a:ext>
                  </a:extLst>
                </a:gridCol>
                <a:gridCol w="2140011">
                  <a:extLst>
                    <a:ext uri="{9D8B030D-6E8A-4147-A177-3AD203B41FA5}">
                      <a16:colId xmlns:a16="http://schemas.microsoft.com/office/drawing/2014/main" val="2284263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模式名稱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解釋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24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_IOFBF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滿緩衝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輸入：緩衝區為空且請求輸入時填充緩衝區。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輸出：緩出區填滿時一次寫入。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_IOLBF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行緩衝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輸入：緩衝區為空且請求輸入時填充緩衝區，直到遇到下一個換行符。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輸出：遇到換行符或緩衝區被填滿時被寫入。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_IONBF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無緩衝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不使用緩衝區。 每個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I/O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操作都被即時寫入。忽略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buffer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和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size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參數。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25526"/>
                  </a:ext>
                </a:extLst>
              </a:tr>
            </a:tbl>
          </a:graphicData>
        </a:graphic>
      </p:graphicFrame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4ED7E9A-50C9-871C-B612-30BC3A1DDBE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904304" y="782200"/>
            <a:ext cx="6717278" cy="22797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12CD98E-491C-3A64-E1CC-4C836C1A725C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9654927" y="966866"/>
            <a:ext cx="1" cy="4967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56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2936153" y="3003153"/>
            <a:ext cx="133277" cy="28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5400000" flipH="1" flipV="1">
            <a:off x="5529696" y="-641007"/>
            <a:ext cx="1117257" cy="617106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9173857" y="1701230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設定緩衝區的大小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89E0491-0A9A-A95C-355E-A1A143A2622D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10295637" y="2070562"/>
            <a:ext cx="0" cy="10489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C7C774FE-FBAF-93CC-E186-0D474189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512" y="3119493"/>
            <a:ext cx="2762250" cy="1343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0EB1016-572F-409B-1030-AEBDFD38D456}"/>
              </a:ext>
            </a:extLst>
          </p:cNvPr>
          <p:cNvSpPr/>
          <p:nvPr/>
        </p:nvSpPr>
        <p:spPr>
          <a:xfrm>
            <a:off x="11132876" y="3677775"/>
            <a:ext cx="410376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328293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1535191" y="4317775"/>
            <a:ext cx="1149286" cy="220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5400000" flipH="1" flipV="1">
            <a:off x="5040798" y="393727"/>
            <a:ext cx="993085" cy="685501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8964847" y="3001524"/>
            <a:ext cx="2502905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讀取使用者的輸入給 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zh-TW" altLang="en-US" dirty="0"/>
              <a:t>，不能超過 </a:t>
            </a:r>
            <a:r>
              <a:rPr lang="en-US" altLang="zh-TW" dirty="0"/>
              <a:t>40 </a:t>
            </a:r>
            <a:r>
              <a:rPr lang="zh-TW" altLang="en-US" dirty="0"/>
              <a:t>個字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137213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1526802" y="4622228"/>
            <a:ext cx="2416024" cy="1501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16200000" flipH="1">
            <a:off x="5737922" y="1619119"/>
            <a:ext cx="37209" cy="6043426"/>
          </a:xfrm>
          <a:prstGeom prst="bentConnector4">
            <a:avLst>
              <a:gd name="adj1" fmla="val -614367"/>
              <a:gd name="adj2" fmla="val 599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8778240" y="3920773"/>
            <a:ext cx="3204754" cy="147732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在判斷的時候是用 </a:t>
            </a:r>
            <a:r>
              <a:rPr lang="en-US" altLang="zh-TW" dirty="0">
                <a:solidFill>
                  <a:srgbClr val="FF0000"/>
                </a:solidFill>
              </a:rPr>
              <a:t>token</a:t>
            </a:r>
            <a:r>
              <a:rPr lang="en-US" altLang="zh-TW" dirty="0"/>
              <a:t> </a:t>
            </a:r>
            <a:r>
              <a:rPr lang="zh-TW" altLang="en-US" dirty="0"/>
              <a:t>去做判斷，但 </a:t>
            </a:r>
            <a:r>
              <a:rPr lang="en-US" altLang="zh-TW" dirty="0">
                <a:solidFill>
                  <a:srgbClr val="FF0000"/>
                </a:solidFill>
              </a:rPr>
              <a:t>token </a:t>
            </a:r>
            <a:r>
              <a:rPr lang="zh-TW" altLang="en-US" dirty="0"/>
              <a:t>的值是固定的，所以得用 </a:t>
            </a:r>
            <a:r>
              <a:rPr lang="en-US" altLang="zh-TW" dirty="0"/>
              <a:t>Buffer Overflow </a:t>
            </a:r>
            <a:r>
              <a:rPr lang="zh-TW" altLang="en-US" dirty="0"/>
              <a:t>去把 </a:t>
            </a:r>
            <a:r>
              <a:rPr lang="en-US" altLang="zh-TW" dirty="0">
                <a:solidFill>
                  <a:srgbClr val="FF0000"/>
                </a:solidFill>
              </a:rPr>
              <a:t>token</a:t>
            </a:r>
            <a:r>
              <a:rPr lang="en-US" altLang="zh-TW" dirty="0"/>
              <a:t> </a:t>
            </a:r>
            <a:r>
              <a:rPr lang="zh-TW" altLang="en-US" dirty="0"/>
              <a:t>的值蓋成 </a:t>
            </a:r>
            <a:r>
              <a:rPr lang="en-US" altLang="zh-TW" dirty="0"/>
              <a:t>0xdeadbeef</a:t>
            </a:r>
            <a:r>
              <a:rPr lang="zh-TW" altLang="en-US" dirty="0"/>
              <a:t>，才能拿到 </a:t>
            </a:r>
            <a:r>
              <a:rPr lang="en-US" altLang="zh-TW" dirty="0"/>
              <a:t>flag</a:t>
            </a:r>
            <a:endParaRPr lang="zh-TW" altLang="en-US" dirty="0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272733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735EDFD-65AB-7E2F-F55E-E89FA37A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1" y="2766218"/>
            <a:ext cx="3264017" cy="1325563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程式漏洞</a:t>
            </a:r>
          </a:p>
        </p:txBody>
      </p:sp>
    </p:spTree>
    <p:extLst>
      <p:ext uri="{BB962C8B-B14F-4D97-AF65-F5344CB8AC3E}">
        <p14:creationId xmlns:p14="http://schemas.microsoft.com/office/powerpoint/2010/main" val="379468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718033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函式說明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543821-67D7-B5A7-A063-2EDB32EE7DEC}"/>
              </a:ext>
            </a:extLst>
          </p:cNvPr>
          <p:cNvSpPr txBox="1"/>
          <p:nvPr/>
        </p:nvSpPr>
        <p:spPr>
          <a:xfrm>
            <a:off x="2157369" y="2804491"/>
            <a:ext cx="7877262" cy="124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b="1" dirty="0"/>
              <a:t>read()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有限制最大輸入長度。</a:t>
            </a:r>
            <a:endParaRPr lang="en-US" altLang="zh-TW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可 </a:t>
            </a:r>
            <a:r>
              <a:rPr lang="en-US" altLang="zh-TW" b="1" dirty="0"/>
              <a:t>overflow</a:t>
            </a:r>
            <a:r>
              <a:rPr lang="zh-TW" altLang="en-US" b="1" dirty="0"/>
              <a:t> 大小為 </a:t>
            </a:r>
            <a:r>
              <a:rPr lang="en-US" altLang="zh-TW" b="1" dirty="0"/>
              <a:t>buffer </a:t>
            </a:r>
            <a:r>
              <a:rPr lang="zh-TW" altLang="en-US" b="1" dirty="0"/>
              <a:t>與 最大輸入長度之間。</a:t>
            </a:r>
          </a:p>
        </p:txBody>
      </p:sp>
    </p:spTree>
    <p:extLst>
      <p:ext uri="{BB962C8B-B14F-4D97-AF65-F5344CB8AC3E}">
        <p14:creationId xmlns:p14="http://schemas.microsoft.com/office/powerpoint/2010/main" val="3169274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805B4B-B1D7-FA14-DBC6-BCD2F24AD5CA}"/>
              </a:ext>
            </a:extLst>
          </p:cNvPr>
          <p:cNvSpPr txBox="1"/>
          <p:nvPr/>
        </p:nvSpPr>
        <p:spPr>
          <a:xfrm>
            <a:off x="5212359" y="391100"/>
            <a:ext cx="176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n w="2222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Stack</a:t>
            </a:r>
            <a:endParaRPr lang="zh-TW" altLang="en-US" sz="4800" b="1" dirty="0">
              <a:ln w="2222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76BE95-62C0-42FF-9D01-05B1D486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" t="36434" r="70863" b="52174"/>
          <a:stretch/>
        </p:blipFill>
        <p:spPr>
          <a:xfrm>
            <a:off x="9001387" y="111145"/>
            <a:ext cx="3078760" cy="1107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B1874B-1BD0-BA89-FED0-95827FA98F7C}"/>
              </a:ext>
            </a:extLst>
          </p:cNvPr>
          <p:cNvSpPr/>
          <p:nvPr/>
        </p:nvSpPr>
        <p:spPr>
          <a:xfrm>
            <a:off x="961936" y="2614391"/>
            <a:ext cx="4423793" cy="348143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7F0BA9-CB3F-222F-79CE-9DD37A109E14}"/>
              </a:ext>
            </a:extLst>
          </p:cNvPr>
          <p:cNvSpPr/>
          <p:nvPr/>
        </p:nvSpPr>
        <p:spPr>
          <a:xfrm>
            <a:off x="1110142" y="1401574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5D2C4-095F-2D18-044D-F2F2CF680715}"/>
              </a:ext>
            </a:extLst>
          </p:cNvPr>
          <p:cNvSpPr txBox="1"/>
          <p:nvPr/>
        </p:nvSpPr>
        <p:spPr>
          <a:xfrm>
            <a:off x="2641132" y="1401574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D5885C-A48A-BC05-3C5C-1D0FE7D79958}"/>
              </a:ext>
            </a:extLst>
          </p:cNvPr>
          <p:cNvSpPr/>
          <p:nvPr/>
        </p:nvSpPr>
        <p:spPr>
          <a:xfrm>
            <a:off x="1114334" y="5121443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04A18E-4F97-CEC6-39A4-DC459ED97B2E}"/>
              </a:ext>
            </a:extLst>
          </p:cNvPr>
          <p:cNvSpPr txBox="1"/>
          <p:nvPr/>
        </p:nvSpPr>
        <p:spPr>
          <a:xfrm>
            <a:off x="2339825" y="5131964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3111A1D-552C-8604-29A3-BB6AD0711486}"/>
              </a:ext>
            </a:extLst>
          </p:cNvPr>
          <p:cNvSpPr/>
          <p:nvPr/>
        </p:nvSpPr>
        <p:spPr>
          <a:xfrm>
            <a:off x="1110140" y="4071563"/>
            <a:ext cx="4127383" cy="7821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64EADCF-47CC-D9B0-4129-A8EE7A5321EE}"/>
              </a:ext>
            </a:extLst>
          </p:cNvPr>
          <p:cNvSpPr/>
          <p:nvPr/>
        </p:nvSpPr>
        <p:spPr>
          <a:xfrm>
            <a:off x="2834077" y="2361608"/>
            <a:ext cx="696286" cy="1396660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765FFD-F5D4-C657-AAA2-C12E7AF6F06A}"/>
              </a:ext>
            </a:extLst>
          </p:cNvPr>
          <p:cNvSpPr txBox="1"/>
          <p:nvPr/>
        </p:nvSpPr>
        <p:spPr>
          <a:xfrm>
            <a:off x="1849769" y="2708631"/>
            <a:ext cx="9801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PUSH</a:t>
            </a:r>
            <a:endParaRPr lang="zh-TW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D9BB63-F47A-401E-1B31-F5FE17C71D84}"/>
              </a:ext>
            </a:extLst>
          </p:cNvPr>
          <p:cNvSpPr/>
          <p:nvPr/>
        </p:nvSpPr>
        <p:spPr>
          <a:xfrm>
            <a:off x="6531528" y="2617479"/>
            <a:ext cx="4423793" cy="348143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3850FF7-E181-62DC-6BA8-A508BEB08B98}"/>
              </a:ext>
            </a:extLst>
          </p:cNvPr>
          <p:cNvSpPr/>
          <p:nvPr/>
        </p:nvSpPr>
        <p:spPr>
          <a:xfrm>
            <a:off x="6683926" y="4076070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E8A52C-0970-D002-CE17-4FD5036DAE17}"/>
              </a:ext>
            </a:extLst>
          </p:cNvPr>
          <p:cNvSpPr txBox="1"/>
          <p:nvPr/>
        </p:nvSpPr>
        <p:spPr>
          <a:xfrm>
            <a:off x="8214916" y="4076070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65EAC7E-E8ED-4CD0-3B74-41C34572A263}"/>
              </a:ext>
            </a:extLst>
          </p:cNvPr>
          <p:cNvSpPr/>
          <p:nvPr/>
        </p:nvSpPr>
        <p:spPr>
          <a:xfrm>
            <a:off x="6683926" y="5124531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51924A-3027-2020-4197-58C22AE4FA52}"/>
              </a:ext>
            </a:extLst>
          </p:cNvPr>
          <p:cNvSpPr txBox="1"/>
          <p:nvPr/>
        </p:nvSpPr>
        <p:spPr>
          <a:xfrm>
            <a:off x="7909417" y="5135052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21AC124-C3CB-1A1A-DEE0-B2AD30D24BDC}"/>
              </a:ext>
            </a:extLst>
          </p:cNvPr>
          <p:cNvSpPr/>
          <p:nvPr/>
        </p:nvSpPr>
        <p:spPr>
          <a:xfrm>
            <a:off x="6692314" y="1401574"/>
            <a:ext cx="4127383" cy="7821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6F9DE009-996F-9651-15FE-BB27E115952B}"/>
              </a:ext>
            </a:extLst>
          </p:cNvPr>
          <p:cNvSpPr/>
          <p:nvPr/>
        </p:nvSpPr>
        <p:spPr>
          <a:xfrm rot="10800000">
            <a:off x="8407863" y="2367346"/>
            <a:ext cx="696286" cy="1396660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D7B371-9629-D4A9-EDDB-11B5871C45EA}"/>
              </a:ext>
            </a:extLst>
          </p:cNvPr>
          <p:cNvSpPr txBox="1"/>
          <p:nvPr/>
        </p:nvSpPr>
        <p:spPr>
          <a:xfrm>
            <a:off x="7419361" y="2711719"/>
            <a:ext cx="9801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POP</a:t>
            </a:r>
            <a:endParaRPr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63A370-75D7-F043-FDD6-080BEB8A9787}"/>
              </a:ext>
            </a:extLst>
          </p:cNvPr>
          <p:cNvSpPr txBox="1"/>
          <p:nvPr/>
        </p:nvSpPr>
        <p:spPr>
          <a:xfrm>
            <a:off x="4282229" y="6285864"/>
            <a:ext cx="3627539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First In Last Out (</a:t>
            </a:r>
            <a:r>
              <a:rPr lang="zh-TW" altLang="en-US" sz="2400" b="1" dirty="0"/>
              <a:t>先進後出</a:t>
            </a:r>
            <a:r>
              <a:rPr lang="en-US" altLang="zh-TW" sz="2400" b="1" dirty="0"/>
              <a:t>)</a:t>
            </a:r>
            <a:endParaRPr lang="zh-TW" altLang="en-US" sz="24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4E55FE-7C1E-0D83-D80A-CDE28925D081}"/>
              </a:ext>
            </a:extLst>
          </p:cNvPr>
          <p:cNvSpPr txBox="1"/>
          <p:nvPr/>
        </p:nvSpPr>
        <p:spPr>
          <a:xfrm>
            <a:off x="2692164" y="6117772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7CDFF2-47EF-194F-C006-46387DAF9EC3}"/>
              </a:ext>
            </a:extLst>
          </p:cNvPr>
          <p:cNvSpPr txBox="1"/>
          <p:nvPr/>
        </p:nvSpPr>
        <p:spPr>
          <a:xfrm>
            <a:off x="8265949" y="6122143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1485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69BE35-FEF1-A533-86AB-0F13CED0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83" y="1289261"/>
            <a:ext cx="8095434" cy="42794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BF01870-C52E-CC18-97CD-741F9AF7F922}"/>
              </a:ext>
            </a:extLst>
          </p:cNvPr>
          <p:cNvSpPr/>
          <p:nvPr/>
        </p:nvSpPr>
        <p:spPr>
          <a:xfrm>
            <a:off x="2265034" y="1483655"/>
            <a:ext cx="234885" cy="19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C0935-6527-CDB1-56DA-9C16AD24A2D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1057274" y="1436800"/>
            <a:ext cx="1278348" cy="1372058"/>
          </a:xfrm>
          <a:prstGeom prst="bentConnector3">
            <a:avLst>
              <a:gd name="adj1" fmla="val -1788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AA1B43-ECDB-8DC6-56EE-3780C0BA5BD8}"/>
              </a:ext>
            </a:extLst>
          </p:cNvPr>
          <p:cNvSpPr txBox="1"/>
          <p:nvPr/>
        </p:nvSpPr>
        <p:spPr>
          <a:xfrm>
            <a:off x="196233" y="2762003"/>
            <a:ext cx="1628372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全名：</a:t>
            </a:r>
            <a:r>
              <a:rPr lang="en-US" altLang="zh-TW" dirty="0"/>
              <a:t>radare2</a:t>
            </a:r>
          </a:p>
          <a:p>
            <a:r>
              <a:rPr lang="zh-TW" altLang="en-US" dirty="0"/>
              <a:t>用來做靜態分析。</a:t>
            </a:r>
          </a:p>
        </p:txBody>
      </p:sp>
    </p:spTree>
    <p:extLst>
      <p:ext uri="{BB962C8B-B14F-4D97-AF65-F5344CB8AC3E}">
        <p14:creationId xmlns:p14="http://schemas.microsoft.com/office/powerpoint/2010/main" val="91617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84E57E-A3C4-877D-02D4-59BD5F8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212" y="181550"/>
            <a:ext cx="2000250" cy="419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0BB0FE-64C4-49FD-7D1F-D0D7C748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2800350"/>
            <a:ext cx="10385115" cy="28702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2C975F-2091-7407-C876-F17999D6D013}"/>
              </a:ext>
            </a:extLst>
          </p:cNvPr>
          <p:cNvSpPr/>
          <p:nvPr/>
        </p:nvSpPr>
        <p:spPr>
          <a:xfrm>
            <a:off x="3531768" y="4277424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68782D1E-0522-AE08-25EB-4AE33E99DE8C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7189365" y="1676196"/>
            <a:ext cx="1433151" cy="2702874"/>
          </a:xfrm>
          <a:prstGeom prst="bentConnector3">
            <a:avLst>
              <a:gd name="adj1" fmla="val 1159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E19D6D-A679-E387-E191-2D580A0E5FDD}"/>
              </a:ext>
            </a:extLst>
          </p:cNvPr>
          <p:cNvSpPr txBox="1"/>
          <p:nvPr/>
        </p:nvSpPr>
        <p:spPr>
          <a:xfrm>
            <a:off x="6697243" y="1445363"/>
            <a:ext cx="1925273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TW" altLang="en-US" dirty="0"/>
              <a:t>變數：</a:t>
            </a:r>
            <a:r>
              <a:rPr lang="en-US" altLang="zh-TW" dirty="0"/>
              <a:t>token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89FF7-FDCB-408D-952F-D5ACC695A769}"/>
              </a:ext>
            </a:extLst>
          </p:cNvPr>
          <p:cNvSpPr/>
          <p:nvPr/>
        </p:nvSpPr>
        <p:spPr>
          <a:xfrm>
            <a:off x="3531768" y="4033149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9AA2FB6-29F6-70E6-3925-2BE8C6CC4A68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>
            <a:off x="3027066" y="1676197"/>
            <a:ext cx="504703" cy="2458599"/>
          </a:xfrm>
          <a:prstGeom prst="bentConnector3">
            <a:avLst>
              <a:gd name="adj1" fmla="val 1452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00B07D-66BC-53B3-A08C-5B5F78D3BDDA}"/>
              </a:ext>
            </a:extLst>
          </p:cNvPr>
          <p:cNvSpPr txBox="1"/>
          <p:nvPr/>
        </p:nvSpPr>
        <p:spPr>
          <a:xfrm>
            <a:off x="3027065" y="1445363"/>
            <a:ext cx="155566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變數：</a:t>
            </a:r>
            <a:r>
              <a:rPr lang="en-US" altLang="zh-TW" sz="2400" dirty="0"/>
              <a:t>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7214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84E57E-A3C4-877D-02D4-59BD5F8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212" y="181550"/>
            <a:ext cx="2000250" cy="419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0BB0FE-64C4-49FD-7D1F-D0D7C748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2800350"/>
            <a:ext cx="10385115" cy="28702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2C975F-2091-7407-C876-F17999D6D013}"/>
              </a:ext>
            </a:extLst>
          </p:cNvPr>
          <p:cNvSpPr/>
          <p:nvPr/>
        </p:nvSpPr>
        <p:spPr>
          <a:xfrm>
            <a:off x="3531768" y="4277424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68782D1E-0522-AE08-25EB-4AE33E99DE8C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7189365" y="1676196"/>
            <a:ext cx="1433151" cy="2702874"/>
          </a:xfrm>
          <a:prstGeom prst="bentConnector3">
            <a:avLst>
              <a:gd name="adj1" fmla="val 1159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E19D6D-A679-E387-E191-2D580A0E5FDD}"/>
              </a:ext>
            </a:extLst>
          </p:cNvPr>
          <p:cNvSpPr txBox="1"/>
          <p:nvPr/>
        </p:nvSpPr>
        <p:spPr>
          <a:xfrm>
            <a:off x="6697243" y="1445363"/>
            <a:ext cx="1925273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TW" altLang="en-US" dirty="0"/>
              <a:t>變數：</a:t>
            </a:r>
            <a:r>
              <a:rPr lang="en-US" altLang="zh-TW" dirty="0"/>
              <a:t>token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89FF7-FDCB-408D-952F-D5ACC695A769}"/>
              </a:ext>
            </a:extLst>
          </p:cNvPr>
          <p:cNvSpPr/>
          <p:nvPr/>
        </p:nvSpPr>
        <p:spPr>
          <a:xfrm>
            <a:off x="3531768" y="4033149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9AA2FB6-29F6-70E6-3925-2BE8C6CC4A68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>
            <a:off x="3027066" y="1676197"/>
            <a:ext cx="504703" cy="2458599"/>
          </a:xfrm>
          <a:prstGeom prst="bentConnector3">
            <a:avLst>
              <a:gd name="adj1" fmla="val 1452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00B07D-66BC-53B3-A08C-5B5F78D3BDDA}"/>
              </a:ext>
            </a:extLst>
          </p:cNvPr>
          <p:cNvSpPr txBox="1"/>
          <p:nvPr/>
        </p:nvSpPr>
        <p:spPr>
          <a:xfrm>
            <a:off x="3027065" y="1445363"/>
            <a:ext cx="155566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變數：</a:t>
            </a:r>
            <a:r>
              <a:rPr lang="en-US" altLang="zh-TW" sz="2400" dirty="0"/>
              <a:t>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234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76BE95-62C0-42FF-9D01-05B1D486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" t="36434" r="70863" b="52174"/>
          <a:stretch/>
        </p:blipFill>
        <p:spPr>
          <a:xfrm>
            <a:off x="9001387" y="111145"/>
            <a:ext cx="3078760" cy="1107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B1874B-1BD0-BA89-FED0-95827FA98F7C}"/>
              </a:ext>
            </a:extLst>
          </p:cNvPr>
          <p:cNvSpPr/>
          <p:nvPr/>
        </p:nvSpPr>
        <p:spPr>
          <a:xfrm>
            <a:off x="6116974" y="1927979"/>
            <a:ext cx="4423793" cy="446835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7F0BA9-CB3F-222F-79CE-9DD37A109E14}"/>
              </a:ext>
            </a:extLst>
          </p:cNvPr>
          <p:cNvSpPr/>
          <p:nvPr/>
        </p:nvSpPr>
        <p:spPr>
          <a:xfrm>
            <a:off x="6269372" y="3135994"/>
            <a:ext cx="4127383" cy="20937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5D2C4-095F-2D18-044D-F2F2CF680715}"/>
              </a:ext>
            </a:extLst>
          </p:cNvPr>
          <p:cNvSpPr txBox="1"/>
          <p:nvPr/>
        </p:nvSpPr>
        <p:spPr>
          <a:xfrm>
            <a:off x="7787780" y="3777437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D5885C-A48A-BC05-3C5C-1D0FE7D79958}"/>
              </a:ext>
            </a:extLst>
          </p:cNvPr>
          <p:cNvSpPr/>
          <p:nvPr/>
        </p:nvSpPr>
        <p:spPr>
          <a:xfrm>
            <a:off x="6269372" y="5421957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04A18E-4F97-CEC6-39A4-DC459ED97B2E}"/>
              </a:ext>
            </a:extLst>
          </p:cNvPr>
          <p:cNvSpPr txBox="1"/>
          <p:nvPr/>
        </p:nvSpPr>
        <p:spPr>
          <a:xfrm>
            <a:off x="7494863" y="5432478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CFA3C5-6D41-630E-08F8-935F83B02ECA}"/>
              </a:ext>
            </a:extLst>
          </p:cNvPr>
          <p:cNvSpPr txBox="1"/>
          <p:nvPr/>
        </p:nvSpPr>
        <p:spPr>
          <a:xfrm>
            <a:off x="7838814" y="6396335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  <p:sp>
        <p:nvSpPr>
          <p:cNvPr id="6" name="箭號: 上-下雙向 5">
            <a:extLst>
              <a:ext uri="{FF2B5EF4-FFF2-40B4-BE49-F238E27FC236}">
                <a16:creationId xmlns:a16="http://schemas.microsoft.com/office/drawing/2014/main" id="{0C847F60-9F48-ACC8-64C2-3B50F3BEBEB0}"/>
              </a:ext>
            </a:extLst>
          </p:cNvPr>
          <p:cNvSpPr/>
          <p:nvPr/>
        </p:nvSpPr>
        <p:spPr>
          <a:xfrm>
            <a:off x="10693165" y="3135994"/>
            <a:ext cx="201336" cy="2093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上-下雙向 24">
            <a:extLst>
              <a:ext uri="{FF2B5EF4-FFF2-40B4-BE49-F238E27FC236}">
                <a16:creationId xmlns:a16="http://schemas.microsoft.com/office/drawing/2014/main" id="{5C6979A8-6768-7FCB-C085-D5365EDCED1E}"/>
              </a:ext>
            </a:extLst>
          </p:cNvPr>
          <p:cNvSpPr/>
          <p:nvPr/>
        </p:nvSpPr>
        <p:spPr>
          <a:xfrm>
            <a:off x="10693165" y="5421957"/>
            <a:ext cx="201336" cy="779962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DE49DB6-7974-1BA9-1062-6F6B63D26E7F}"/>
              </a:ext>
            </a:extLst>
          </p:cNvPr>
          <p:cNvSpPr txBox="1"/>
          <p:nvPr/>
        </p:nvSpPr>
        <p:spPr>
          <a:xfrm>
            <a:off x="10997967" y="2989729"/>
            <a:ext cx="108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0x20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3E0267-FFDC-94A7-20F5-A6FEC6B42208}"/>
              </a:ext>
            </a:extLst>
          </p:cNvPr>
          <p:cNvSpPr txBox="1"/>
          <p:nvPr/>
        </p:nvSpPr>
        <p:spPr>
          <a:xfrm>
            <a:off x="10997967" y="5213000"/>
            <a:ext cx="108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0x4</a:t>
            </a:r>
            <a:endParaRPr lang="zh-TW" altLang="en-US" sz="3600" dirty="0"/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D2CAC7BE-17CF-2750-E128-DAED0A81AA88}"/>
              </a:ext>
            </a:extLst>
          </p:cNvPr>
          <p:cNvSpPr/>
          <p:nvPr/>
        </p:nvSpPr>
        <p:spPr>
          <a:xfrm>
            <a:off x="5595457" y="3135994"/>
            <a:ext cx="310393" cy="2077006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42D44FD-DDB4-0D95-739C-0E55D8A3CD02}"/>
              </a:ext>
            </a:extLst>
          </p:cNvPr>
          <p:cNvSpPr txBox="1"/>
          <p:nvPr/>
        </p:nvSpPr>
        <p:spPr>
          <a:xfrm>
            <a:off x="4404220" y="3851331"/>
            <a:ext cx="11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0x1C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8E0636-AFAE-66FD-26D3-20A9D40746B4}"/>
              </a:ext>
            </a:extLst>
          </p:cNvPr>
          <p:cNvSpPr txBox="1"/>
          <p:nvPr/>
        </p:nvSpPr>
        <p:spPr>
          <a:xfrm>
            <a:off x="1182848" y="2201389"/>
            <a:ext cx="3347208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0x20 - 0x4 = 32 – 4 = 28 = 0x1C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F7D51F-EA66-48AA-99CE-D63AEA2CEF4E}"/>
              </a:ext>
            </a:extLst>
          </p:cNvPr>
          <p:cNvSpPr txBox="1"/>
          <p:nvPr/>
        </p:nvSpPr>
        <p:spPr>
          <a:xfrm>
            <a:off x="1182848" y="4875751"/>
            <a:ext cx="334720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所以如果要修改 </a:t>
            </a:r>
            <a:r>
              <a:rPr lang="en-US" altLang="zh-TW" sz="2400" dirty="0"/>
              <a:t>token </a:t>
            </a:r>
            <a:r>
              <a:rPr lang="zh-TW" altLang="en-US" sz="2400" dirty="0"/>
              <a:t>的內容，就要先填滿 </a:t>
            </a:r>
            <a:r>
              <a:rPr lang="en-US" altLang="zh-TW" sz="2400" dirty="0"/>
              <a:t>28 </a:t>
            </a:r>
            <a:r>
              <a:rPr lang="zh-TW" altLang="en-US" sz="2400" dirty="0"/>
              <a:t>個 </a:t>
            </a:r>
            <a:r>
              <a:rPr lang="en-US" altLang="zh-TW" sz="2400" dirty="0"/>
              <a:t>Byte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FE3985A-9E0F-EFCB-B7D1-20F96EF1ED5E}"/>
              </a:ext>
            </a:extLst>
          </p:cNvPr>
          <p:cNvSpPr/>
          <p:nvPr/>
        </p:nvSpPr>
        <p:spPr>
          <a:xfrm>
            <a:off x="9065702" y="680554"/>
            <a:ext cx="1932265" cy="468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4286774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撰寫 </a:t>
            </a:r>
            <a:r>
              <a:rPr lang="en-US" altLang="zh-TW" sz="4000" dirty="0"/>
              <a:t>exploit code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924982-62F7-640A-CF9C-DA361CD5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62" y="921247"/>
            <a:ext cx="4720075" cy="34875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19617EFA-C9C3-2223-F464-3D39B6EE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251" y="4080578"/>
            <a:ext cx="1644176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/>
              <a:t>exploit.py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D40637-6544-4D57-5ECB-C4493D98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4" y="4641139"/>
            <a:ext cx="6305550" cy="1819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3717E95D-099E-5E15-D2BE-9DBA8050CAD2}"/>
              </a:ext>
            </a:extLst>
          </p:cNvPr>
          <p:cNvSpPr txBox="1">
            <a:spLocks/>
          </p:cNvSpPr>
          <p:nvPr/>
        </p:nvSpPr>
        <p:spPr>
          <a:xfrm>
            <a:off x="8073616" y="6132212"/>
            <a:ext cx="1183547" cy="33659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169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28103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遠端測試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3B786-1120-3CBE-9017-802B593C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75" y="89657"/>
            <a:ext cx="3171825" cy="2400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643D8C3-0C12-79E0-BEA9-AD143268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4" y="2843869"/>
            <a:ext cx="11920212" cy="34646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3FFCCE9A-F6D5-8EA5-58B5-B2F8075A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7299" y="2162026"/>
            <a:ext cx="1222390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000" dirty="0"/>
              <a:t>exploit.py</a:t>
            </a:r>
            <a:endParaRPr lang="zh-TW" altLang="en-US" sz="20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8D0B0CF-9564-F51A-95DA-FA257A601ADC}"/>
              </a:ext>
            </a:extLst>
          </p:cNvPr>
          <p:cNvSpPr txBox="1">
            <a:spLocks/>
          </p:cNvSpPr>
          <p:nvPr/>
        </p:nvSpPr>
        <p:spPr>
          <a:xfrm>
            <a:off x="10420319" y="5980321"/>
            <a:ext cx="1644176" cy="33659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/>
              <a:t>terminal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533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2E072-1818-EA96-B880-A69F807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2(</a:t>
            </a:r>
            <a:r>
              <a:rPr lang="en-US" altLang="zh-TW" b="1" dirty="0" err="1"/>
              <a:t>gohome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42801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E5BD-5668-9B18-A48D-58519991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43" y="3529742"/>
            <a:ext cx="10295713" cy="11290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2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51960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F9ECD3-4C41-A663-7C45-835F96E47E31}"/>
              </a:ext>
            </a:extLst>
          </p:cNvPr>
          <p:cNvSpPr txBox="1"/>
          <p:nvPr/>
        </p:nvSpPr>
        <p:spPr>
          <a:xfrm>
            <a:off x="2915174" y="1702965"/>
            <a:ext cx="636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Common Vulnerabilities and Exposures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/>
              <a:t>各種已公開、已披露的資安弱點及漏洞資料庫。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CVE </a:t>
            </a:r>
            <a:r>
              <a:rPr lang="zh-TW" altLang="en-US" sz="2400" dirty="0"/>
              <a:t>對每一個漏洞都賦予一個專屬的編號：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CVE-YYYY-NNNN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5248712" y="387888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CVE</a:t>
            </a:r>
            <a:endParaRPr lang="zh-TW" altLang="en-US" sz="5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51E631-1850-226B-A97B-6FD6421E2071}"/>
              </a:ext>
            </a:extLst>
          </p:cNvPr>
          <p:cNvSpPr txBox="1"/>
          <p:nvPr/>
        </p:nvSpPr>
        <p:spPr>
          <a:xfrm>
            <a:off x="3722614" y="4845951"/>
            <a:ext cx="474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FFFF00"/>
                </a:solidFill>
              </a:rPr>
              <a:t>CVE</a:t>
            </a:r>
            <a:r>
              <a:rPr lang="en-US" altLang="zh-TW" sz="4400" dirty="0"/>
              <a:t> - </a:t>
            </a:r>
            <a:r>
              <a:rPr lang="en-US" altLang="zh-TW" sz="4400" dirty="0">
                <a:solidFill>
                  <a:srgbClr val="00B0F0"/>
                </a:solidFill>
              </a:rPr>
              <a:t>2022</a:t>
            </a:r>
            <a:r>
              <a:rPr lang="en-US" altLang="zh-TW" sz="4400" dirty="0"/>
              <a:t> - </a:t>
            </a:r>
            <a:r>
              <a:rPr lang="en-US" altLang="zh-TW" sz="4400" dirty="0">
                <a:solidFill>
                  <a:srgbClr val="FF0000"/>
                </a:solidFill>
              </a:rPr>
              <a:t>26809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AF6B7A-10B5-EC9B-8EC2-D191D9A1FD87}"/>
              </a:ext>
            </a:extLst>
          </p:cNvPr>
          <p:cNvSpPr txBox="1"/>
          <p:nvPr/>
        </p:nvSpPr>
        <p:spPr>
          <a:xfrm>
            <a:off x="1753299" y="4145296"/>
            <a:ext cx="1711354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FF00"/>
                </a:solidFill>
              </a:rPr>
              <a:t>固定前綴字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48B8AF-3613-861B-EE3D-8EF662FF9229}"/>
              </a:ext>
            </a:extLst>
          </p:cNvPr>
          <p:cNvCxnSpPr>
            <a:cxnSpLocks/>
          </p:cNvCxnSpPr>
          <p:nvPr/>
        </p:nvCxnSpPr>
        <p:spPr>
          <a:xfrm flipV="1">
            <a:off x="4469651" y="4376128"/>
            <a:ext cx="0" cy="6237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F5F06-8820-BBF3-9453-A8C5E1598A53}"/>
              </a:ext>
            </a:extLst>
          </p:cNvPr>
          <p:cNvCxnSpPr>
            <a:endCxn id="14" idx="3"/>
          </p:cNvCxnSpPr>
          <p:nvPr/>
        </p:nvCxnSpPr>
        <p:spPr>
          <a:xfrm flipH="1">
            <a:off x="3464653" y="4376128"/>
            <a:ext cx="1023457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631A4B-725E-DAE9-F925-F0F23180D0C3}"/>
              </a:ext>
            </a:extLst>
          </p:cNvPr>
          <p:cNvSpPr txBox="1"/>
          <p:nvPr/>
        </p:nvSpPr>
        <p:spPr>
          <a:xfrm>
            <a:off x="4251960" y="6085214"/>
            <a:ext cx="336804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B0F0"/>
                </a:solidFill>
              </a:rPr>
              <a:t>西元年</a:t>
            </a:r>
            <a:r>
              <a:rPr lang="en-US" altLang="zh-TW" sz="2400" dirty="0">
                <a:solidFill>
                  <a:srgbClr val="00B0F0"/>
                </a:solidFill>
              </a:rPr>
              <a:t>(</a:t>
            </a:r>
            <a:r>
              <a:rPr lang="zh-TW" altLang="en-US" sz="2400" dirty="0">
                <a:solidFill>
                  <a:srgbClr val="00B0F0"/>
                </a:solidFill>
              </a:rPr>
              <a:t>漏洞被發現的年</a:t>
            </a:r>
            <a:r>
              <a:rPr lang="en-US" altLang="zh-TW" sz="2400" dirty="0">
                <a:solidFill>
                  <a:srgbClr val="00B0F0"/>
                </a:solidFill>
              </a:rPr>
              <a:t>)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0DADF3E-A776-F5AB-8597-4CF7BEE67E0D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5980" y="5486400"/>
            <a:ext cx="0" cy="5988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1486D3-0510-343C-D560-4E9FD2E653F7}"/>
              </a:ext>
            </a:extLst>
          </p:cNvPr>
          <p:cNvSpPr txBox="1"/>
          <p:nvPr/>
        </p:nvSpPr>
        <p:spPr>
          <a:xfrm>
            <a:off x="8516780" y="4145294"/>
            <a:ext cx="171135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</a:rPr>
              <a:t>流水編號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2E08E82-850C-BD1E-A2E4-5E2E25BD5AE6}"/>
              </a:ext>
            </a:extLst>
          </p:cNvPr>
          <p:cNvCxnSpPr>
            <a:cxnSpLocks/>
          </p:cNvCxnSpPr>
          <p:nvPr/>
        </p:nvCxnSpPr>
        <p:spPr>
          <a:xfrm flipV="1">
            <a:off x="7511781" y="4376128"/>
            <a:ext cx="0" cy="62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D147EC1-6B70-423E-7134-E0962EE7C84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493323" y="4376127"/>
            <a:ext cx="10234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29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2"/>
              </a:rPr>
              <a:t>https://cve.mitre.org/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1760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872139-B618-DCEC-E357-03085FCA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389202"/>
            <a:ext cx="4686300" cy="3790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98E7A0-96B3-B4C5-1D57-26D95D77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765671"/>
            <a:ext cx="7219950" cy="428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91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E59A7-2A7C-304A-9BC2-0E921F34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67" y="2524518"/>
            <a:ext cx="9490866" cy="1808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028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2FB760-ACE3-1D28-1A34-207D5E3C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6" y="2878809"/>
            <a:ext cx="9949728" cy="1721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257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9E1F5-0C94-CD28-494D-39CCCE53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99" y="2504856"/>
            <a:ext cx="9739002" cy="23775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38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459070-0CA4-590C-5651-7370FA0E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55" y="3051626"/>
            <a:ext cx="10186489" cy="10757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4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93368C-ECC3-5F97-A6D3-4DD8680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69" y="2985231"/>
            <a:ext cx="9520062" cy="9981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973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9754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03" y="1105167"/>
            <a:ext cx="5810993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712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42742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164042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5468983" y="5665746"/>
            <a:ext cx="109728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10800000">
            <a:off x="3633235" y="5586680"/>
            <a:ext cx="1835748" cy="223131"/>
          </a:xfrm>
          <a:prstGeom prst="bentConnector3">
            <a:avLst>
              <a:gd name="adj1" fmla="val 7798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754204" y="4617183"/>
            <a:ext cx="2879031" cy="1938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那就可以透過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將 </a:t>
            </a:r>
            <a:r>
              <a:rPr lang="en-US" altLang="zh-TW" sz="2400" dirty="0"/>
              <a:t>return </a:t>
            </a:r>
            <a:r>
              <a:rPr lang="zh-TW" altLang="en-US" sz="2400" dirty="0"/>
              <a:t>的 </a:t>
            </a:r>
            <a:r>
              <a:rPr lang="en-US" altLang="zh-TW" sz="2400" dirty="0"/>
              <a:t>address </a:t>
            </a:r>
            <a:r>
              <a:rPr lang="zh-TW" altLang="en-US" sz="2400" dirty="0"/>
              <a:t>改成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 的，就會呼叫到它了。</a:t>
            </a:r>
            <a:endParaRPr lang="en-US" altLang="zh-TW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192144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5248712" y="387888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CVE</a:t>
            </a:r>
            <a:endParaRPr lang="zh-TW" altLang="en-US" sz="5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29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https://cve.mitre.org/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02C5BC-DA8E-7A2F-127F-719AED38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19" y="1507458"/>
            <a:ext cx="9935361" cy="4777117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780ED840-64BE-AAD5-377B-2ED92B1D5D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51960" cy="775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i="1">
                <a:solidFill>
                  <a:srgbClr val="FF0000"/>
                </a:solidFill>
              </a:rPr>
              <a:t>$</a:t>
            </a:r>
            <a:r>
              <a:rPr lang="zh-TW" altLang="en-US" sz="4000" i="1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36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5468983" y="5665746"/>
            <a:ext cx="109728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10800000">
            <a:off x="3633235" y="5586680"/>
            <a:ext cx="1835748" cy="223131"/>
          </a:xfrm>
          <a:prstGeom prst="bentConnector3">
            <a:avLst>
              <a:gd name="adj1" fmla="val 7798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754204" y="4617183"/>
            <a:ext cx="2879031" cy="1938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那就可以透過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將 </a:t>
            </a:r>
            <a:r>
              <a:rPr lang="en-US" altLang="zh-TW" sz="2400" dirty="0"/>
              <a:t>return </a:t>
            </a:r>
            <a:r>
              <a:rPr lang="zh-TW" altLang="en-US" sz="2400" dirty="0"/>
              <a:t>的 </a:t>
            </a:r>
            <a:r>
              <a:rPr lang="en-US" altLang="zh-TW" sz="2400" dirty="0"/>
              <a:t>address </a:t>
            </a:r>
            <a:r>
              <a:rPr lang="zh-TW" altLang="en-US" sz="2400" dirty="0"/>
              <a:t>改成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 的，就會呼叫到它了。</a:t>
            </a:r>
            <a:endParaRPr lang="en-US" altLang="zh-TW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B891EB5-B0F6-DE38-490E-3EB70A980AB6}"/>
              </a:ext>
            </a:extLst>
          </p:cNvPr>
          <p:cNvSpPr txBox="1"/>
          <p:nvPr/>
        </p:nvSpPr>
        <p:spPr>
          <a:xfrm>
            <a:off x="5299846" y="151088"/>
            <a:ext cx="6750437" cy="5232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</a:rPr>
              <a:t>攻擊條件：程式編譯時必須是 </a:t>
            </a:r>
            <a:r>
              <a:rPr lang="en-US" altLang="zh-TW" sz="2800" b="1" dirty="0">
                <a:solidFill>
                  <a:srgbClr val="FF0000"/>
                </a:solidFill>
              </a:rPr>
              <a:t>PIE disable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93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1B247C-02CA-B258-AAB5-5F6745A7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49" y="1715547"/>
            <a:ext cx="5121405" cy="7627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BBC0EC8-003F-4CC4-FDD6-BF3B43BE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65" y="3813633"/>
            <a:ext cx="7342151" cy="20733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7934141" y="2096926"/>
            <a:ext cx="399962" cy="301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V="1">
            <a:off x="4526238" y="-1510959"/>
            <a:ext cx="600163" cy="6615607"/>
          </a:xfrm>
          <a:prstGeom prst="bentConnector3">
            <a:avLst>
              <a:gd name="adj1" fmla="val 13809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451022" y="1496763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選擇要反組譯組合語言的風格。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9461670" y="2108417"/>
            <a:ext cx="313313" cy="278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rot="5400000" flipH="1">
            <a:off x="6923158" y="-307824"/>
            <a:ext cx="59586" cy="5330752"/>
          </a:xfrm>
          <a:prstGeom prst="bentConnector3">
            <a:avLst>
              <a:gd name="adj1" fmla="val -60287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3117318" y="1866094"/>
            <a:ext cx="2340514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反組譯程式區段</a:t>
            </a:r>
            <a:endParaRPr lang="en-US" altLang="zh-TW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4FA12A3-00D7-0BFE-F9CA-8DCC366266AF}"/>
              </a:ext>
            </a:extLst>
          </p:cNvPr>
          <p:cNvSpPr/>
          <p:nvPr/>
        </p:nvSpPr>
        <p:spPr>
          <a:xfrm>
            <a:off x="4287575" y="3842769"/>
            <a:ext cx="3436928" cy="278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5E0BE069-AA75-F2B7-FACF-DF5D1E5B6E5B}"/>
              </a:ext>
            </a:extLst>
          </p:cNvPr>
          <p:cNvCxnSpPr>
            <a:cxnSpLocks/>
            <a:stCxn id="54" idx="0"/>
            <a:endCxn id="57" idx="3"/>
          </p:cNvCxnSpPr>
          <p:nvPr/>
        </p:nvCxnSpPr>
        <p:spPr>
          <a:xfrm rot="16200000" flipH="1" flipV="1">
            <a:off x="4134690" y="2888620"/>
            <a:ext cx="917200" cy="2825498"/>
          </a:xfrm>
          <a:prstGeom prst="bentConnector4">
            <a:avLst>
              <a:gd name="adj1" fmla="val -24924"/>
              <a:gd name="adj2" fmla="val 8041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F5298C5-F16E-1DAA-2196-A2988EC66161}"/>
              </a:ext>
            </a:extLst>
          </p:cNvPr>
          <p:cNvSpPr txBox="1"/>
          <p:nvPr/>
        </p:nvSpPr>
        <p:spPr>
          <a:xfrm>
            <a:off x="775063" y="4344470"/>
            <a:ext cx="2405478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en-US" altLang="zh-TW" sz="2400" dirty="0"/>
              <a:t> </a:t>
            </a:r>
            <a:r>
              <a:rPr lang="zh-TW" altLang="en-US" sz="2400" dirty="0"/>
              <a:t>位址：</a:t>
            </a:r>
            <a:r>
              <a:rPr lang="en-US" altLang="zh-TW" sz="2400" dirty="0"/>
              <a:t>0x4006c6</a:t>
            </a:r>
          </a:p>
        </p:txBody>
      </p:sp>
    </p:spTree>
    <p:extLst>
      <p:ext uri="{BB962C8B-B14F-4D97-AF65-F5344CB8AC3E}">
        <p14:creationId xmlns:p14="http://schemas.microsoft.com/office/powerpoint/2010/main" val="2638424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C5941863-4E43-7DF3-4864-A8EFAD66CE11}"/>
              </a:ext>
            </a:extLst>
          </p:cNvPr>
          <p:cNvSpPr/>
          <p:nvPr/>
        </p:nvSpPr>
        <p:spPr>
          <a:xfrm>
            <a:off x="557485" y="3234383"/>
            <a:ext cx="3020462" cy="3069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7A208C0-B75D-9578-D524-9C2BF481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" y="3234382"/>
            <a:ext cx="3020461" cy="306995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D07CAD-EE0B-6CC6-88FC-5606742F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80" y="182880"/>
            <a:ext cx="1791131" cy="681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92C42D-5511-32E7-9BAC-BFF762B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23" y="1166946"/>
            <a:ext cx="4577288" cy="7882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3823B4E-C6A4-D878-18CE-767646F0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04" y="3746159"/>
            <a:ext cx="7651695" cy="25581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B9DEC71-F54E-2ABD-9FF7-957E8895E318}"/>
              </a:ext>
            </a:extLst>
          </p:cNvPr>
          <p:cNvSpPr/>
          <p:nvPr/>
        </p:nvSpPr>
        <p:spPr>
          <a:xfrm>
            <a:off x="6488532" y="4868244"/>
            <a:ext cx="3230880" cy="278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C764622-2C45-8775-F13B-946A3ED2CD5F}"/>
              </a:ext>
            </a:extLst>
          </p:cNvPr>
          <p:cNvCxnSpPr>
            <a:cxnSpLocks/>
            <a:stCxn id="22" idx="1"/>
            <a:endCxn id="25" idx="3"/>
          </p:cNvCxnSpPr>
          <p:nvPr/>
        </p:nvCxnSpPr>
        <p:spPr>
          <a:xfrm rot="10800000">
            <a:off x="4894218" y="2108074"/>
            <a:ext cx="1594315" cy="28996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5F4DE79-5831-779B-75C1-5C12ACC4670B}"/>
              </a:ext>
            </a:extLst>
          </p:cNvPr>
          <p:cNvSpPr txBox="1"/>
          <p:nvPr/>
        </p:nvSpPr>
        <p:spPr>
          <a:xfrm>
            <a:off x="3283131" y="1877241"/>
            <a:ext cx="161108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endParaRPr lang="en-US" altLang="zh-TW" sz="2400" dirty="0"/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668A8BB-0F05-D32E-3514-D34CD665D074}"/>
              </a:ext>
            </a:extLst>
          </p:cNvPr>
          <p:cNvCxnSpPr>
            <a:cxnSpLocks/>
            <a:stCxn id="25" idx="1"/>
            <a:endCxn id="38" idx="1"/>
          </p:cNvCxnSpPr>
          <p:nvPr/>
        </p:nvCxnSpPr>
        <p:spPr>
          <a:xfrm rot="10800000" flipV="1">
            <a:off x="557487" y="2108074"/>
            <a:ext cx="2725645" cy="2661286"/>
          </a:xfrm>
          <a:prstGeom prst="bentConnector3">
            <a:avLst>
              <a:gd name="adj1" fmla="val 10838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49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84D327-D52A-7707-32E5-CB73740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76" y="305950"/>
            <a:ext cx="2724150" cy="476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D39D2F-AE38-7850-7209-03CFC95A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3" y="2168162"/>
            <a:ext cx="4926874" cy="3856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5C0ADC-3936-9F4A-F496-8E19E26E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108" y="1828801"/>
            <a:ext cx="4848767" cy="290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717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AB577A-3360-AF7E-BDF1-CFF273DC4EFE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39F377-C0F8-1E38-FC29-6D6C6D8F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569029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解題概念</a:t>
            </a:r>
          </a:p>
        </p:txBody>
      </p:sp>
      <p:sp>
        <p:nvSpPr>
          <p:cNvPr id="10" name="左中括弧 9">
            <a:extLst>
              <a:ext uri="{FF2B5EF4-FFF2-40B4-BE49-F238E27FC236}">
                <a16:creationId xmlns:a16="http://schemas.microsoft.com/office/drawing/2014/main" id="{783F30B2-8D14-2756-0D2C-C2179B87B026}"/>
              </a:ext>
            </a:extLst>
          </p:cNvPr>
          <p:cNvSpPr/>
          <p:nvPr/>
        </p:nvSpPr>
        <p:spPr>
          <a:xfrm rot="10800000">
            <a:off x="5318619" y="1668679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A11F27-8613-0B77-1E68-05C36F97DD5C}"/>
              </a:ext>
            </a:extLst>
          </p:cNvPr>
          <p:cNvSpPr txBox="1"/>
          <p:nvPr/>
        </p:nvSpPr>
        <p:spPr>
          <a:xfrm>
            <a:off x="6733562" y="1623676"/>
            <a:ext cx="409383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400" dirty="0"/>
              <a:t>用</a:t>
            </a:r>
            <a:r>
              <a:rPr lang="en-US" altLang="zh-TW" sz="2400" dirty="0"/>
              <a:t> Buffer Overflow </a:t>
            </a:r>
            <a:r>
              <a:rPr lang="zh-TW" altLang="en-US" sz="2400" dirty="0"/>
              <a:t>把這段</a:t>
            </a:r>
            <a:r>
              <a:rPr lang="en-US" altLang="zh-TW" sz="2400" dirty="0"/>
              <a:t>(Local_20h + Saved </a:t>
            </a:r>
            <a:r>
              <a:rPr lang="en-US" altLang="zh-TW" sz="2400" dirty="0" err="1"/>
              <a:t>rbp</a:t>
            </a:r>
            <a:r>
              <a:rPr lang="en-US" altLang="zh-TW" sz="2400" dirty="0"/>
              <a:t>)</a:t>
            </a:r>
            <a:r>
              <a:rPr lang="zh-TW" altLang="en-US" sz="2400" dirty="0"/>
              <a:t>蓋掉。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6299D9CB-2787-6FBB-D4F9-51444AC33FD4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A6F651D-3596-B51F-DDBA-FC13850D5FCA}"/>
              </a:ext>
            </a:extLst>
          </p:cNvPr>
          <p:cNvSpPr/>
          <p:nvPr/>
        </p:nvSpPr>
        <p:spPr>
          <a:xfrm>
            <a:off x="5769412" y="3670751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09AD9-5705-E848-16B5-DFBB2C04AB30}"/>
              </a:ext>
            </a:extLst>
          </p:cNvPr>
          <p:cNvSpPr txBox="1"/>
          <p:nvPr/>
        </p:nvSpPr>
        <p:spPr>
          <a:xfrm>
            <a:off x="7469581" y="3414643"/>
            <a:ext cx="2621792" cy="8309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Offset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0x20 + 0x8 = 0x28 = 40(Byte)</a:t>
            </a:r>
            <a:endParaRPr lang="zh-TW" altLang="en-US" sz="2400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2CB24B3-23F1-C508-6632-F7575240A6D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8DDBBD-CFB2-75A2-05D8-5B3E569E1294}"/>
              </a:ext>
            </a:extLst>
          </p:cNvPr>
          <p:cNvSpPr txBox="1"/>
          <p:nvPr/>
        </p:nvSpPr>
        <p:spPr>
          <a:xfrm>
            <a:off x="7159188" y="4705884"/>
            <a:ext cx="324257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400" dirty="0"/>
              <a:t>在 </a:t>
            </a:r>
            <a:r>
              <a:rPr lang="en-US" altLang="zh-TW" sz="2400" dirty="0"/>
              <a:t>Return</a:t>
            </a:r>
            <a:r>
              <a:rPr lang="zh-TW" altLang="en-US" sz="2400" dirty="0"/>
              <a:t> </a:t>
            </a:r>
            <a:r>
              <a:rPr lang="en-US" altLang="zh-TW" sz="2400" dirty="0"/>
              <a:t>Address</a:t>
            </a:r>
            <a:r>
              <a:rPr lang="zh-TW" altLang="en-US" sz="2400" dirty="0"/>
              <a:t> 填入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en-US" altLang="zh-TW" sz="2400" dirty="0">
                <a:solidFill>
                  <a:srgbClr val="00B0F0"/>
                </a:solidFill>
              </a:rPr>
              <a:t>()</a:t>
            </a:r>
            <a:r>
              <a:rPr lang="zh-TW" altLang="en-US" sz="2400" dirty="0">
                <a:solidFill>
                  <a:srgbClr val="00B0F0"/>
                </a:solidFill>
              </a:rPr>
              <a:t> </a:t>
            </a:r>
            <a:r>
              <a:rPr lang="zh-TW" altLang="en-US" sz="2400" dirty="0"/>
              <a:t>的位址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FF0000"/>
                </a:solidFill>
              </a:rPr>
              <a:t>0x4006c6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95946A-6887-E6C3-5B0E-13EF4411A2C5}"/>
              </a:ext>
            </a:extLst>
          </p:cNvPr>
          <p:cNvSpPr txBox="1"/>
          <p:nvPr/>
        </p:nvSpPr>
        <p:spPr>
          <a:xfrm>
            <a:off x="5318646" y="5488157"/>
            <a:ext cx="1332101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ret2code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90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6774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撰寫 </a:t>
            </a:r>
            <a:r>
              <a:rPr lang="en-US" altLang="zh-TW" sz="4000" dirty="0"/>
              <a:t>exploit code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4869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2E072-1818-EA96-B880-A69F807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3(Angelboy_Pwn-2)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26348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672F61-E7CA-CFD5-1F95-9A193F3B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" y="2953899"/>
            <a:ext cx="11084719" cy="1143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008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7C1EBA-96D6-9D4A-944E-A822332E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61" y="1661852"/>
            <a:ext cx="4097075" cy="6009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ABE87A-7BD1-567C-4614-04E701EE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229" y="2550255"/>
            <a:ext cx="5571541" cy="37794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258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F585A-EAEC-3D65-B449-FDFCA995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8" y="2726423"/>
            <a:ext cx="9918764" cy="19413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762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4384644" y="387888"/>
            <a:ext cx="342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NVD</a:t>
            </a:r>
            <a:r>
              <a:rPr lang="zh-TW" altLang="en-US" sz="5400" dirty="0"/>
              <a:t> </a:t>
            </a:r>
            <a:r>
              <a:rPr lang="en-US" altLang="zh-TW" sz="5400" dirty="0"/>
              <a:t>- NIST</a:t>
            </a:r>
            <a:endParaRPr lang="zh-TW" altLang="en-US" sz="5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328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https://nvd.nist.gov/vuln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790CBE-672F-988E-BC4C-FE30BCE6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62" y="1517194"/>
            <a:ext cx="9851472" cy="4685014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D04B55E7-48D8-5ED6-2AE3-F5CADD0C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51960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53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77E23-23DF-70D7-8874-65A9ABB5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1" y="2852258"/>
            <a:ext cx="10866738" cy="14325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558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51D2DB-0F2B-3198-E248-D2DF0B3E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2" y="2592198"/>
            <a:ext cx="10594856" cy="20887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696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E3ED88-95B1-3A31-EB98-AF4C5E3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25" y="3037901"/>
            <a:ext cx="9978950" cy="7821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3851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C3046E-35B5-60D2-80F0-F38D6A26A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5" y="2898942"/>
            <a:ext cx="10754430" cy="1060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6835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9754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747769-0926-D02B-D355-5F1BFF8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11" y="1146300"/>
            <a:ext cx="3831977" cy="4793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1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242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</p:spTree>
    <p:extLst>
      <p:ext uri="{BB962C8B-B14F-4D97-AF65-F5344CB8AC3E}">
        <p14:creationId xmlns:p14="http://schemas.microsoft.com/office/powerpoint/2010/main" val="417895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821C51A-25B0-5039-0351-E7DE273A91FE}"/>
              </a:ext>
            </a:extLst>
          </p:cNvPr>
          <p:cNvSpPr/>
          <p:nvPr/>
        </p:nvSpPr>
        <p:spPr>
          <a:xfrm rot="5400000">
            <a:off x="3731771" y="5432949"/>
            <a:ext cx="456703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1770E5A-68AC-C764-365D-E201DF4303F7}"/>
              </a:ext>
            </a:extLst>
          </p:cNvPr>
          <p:cNvSpPr txBox="1"/>
          <p:nvPr/>
        </p:nvSpPr>
        <p:spPr>
          <a:xfrm>
            <a:off x="2188199" y="5960008"/>
            <a:ext cx="354384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TW" altLang="en-US" sz="2000" dirty="0"/>
              <a:t>在 </a:t>
            </a:r>
            <a:r>
              <a:rPr lang="en-US" altLang="zh-TW" sz="2000" dirty="0"/>
              <a:t>Return Address </a:t>
            </a:r>
            <a:r>
              <a:rPr lang="zh-TW" altLang="en-US" sz="2000" dirty="0"/>
              <a:t>處填入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的位址。</a:t>
            </a:r>
          </a:p>
        </p:txBody>
      </p:sp>
    </p:spTree>
    <p:extLst>
      <p:ext uri="{BB962C8B-B14F-4D97-AF65-F5344CB8AC3E}">
        <p14:creationId xmlns:p14="http://schemas.microsoft.com/office/powerpoint/2010/main" val="2579138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44CE2D-50EE-EF37-DB24-DDB1CD21D58E}"/>
              </a:ext>
            </a:extLst>
          </p:cNvPr>
          <p:cNvSpPr txBox="1"/>
          <p:nvPr/>
        </p:nvSpPr>
        <p:spPr>
          <a:xfrm>
            <a:off x="5299846" y="151088"/>
            <a:ext cx="6750437" cy="954107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</a:rPr>
              <a:t>攻擊條件：程式編譯時必須是 </a:t>
            </a:r>
            <a:r>
              <a:rPr lang="en-US" altLang="zh-TW" sz="2800" b="1" dirty="0">
                <a:solidFill>
                  <a:srgbClr val="FF0000"/>
                </a:solidFill>
              </a:rPr>
              <a:t>PIE disable</a:t>
            </a:r>
            <a:r>
              <a:rPr lang="zh-TW" altLang="en-US" sz="2800" b="1" dirty="0">
                <a:solidFill>
                  <a:schemeClr val="bg1"/>
                </a:solidFill>
              </a:rPr>
              <a:t> 且關閉 </a:t>
            </a:r>
            <a:r>
              <a:rPr lang="en-US" altLang="zh-TW" sz="2800" b="1" dirty="0">
                <a:solidFill>
                  <a:srgbClr val="FF0000"/>
                </a:solidFill>
              </a:rPr>
              <a:t>NX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821C51A-25B0-5039-0351-E7DE273A91FE}"/>
              </a:ext>
            </a:extLst>
          </p:cNvPr>
          <p:cNvSpPr/>
          <p:nvPr/>
        </p:nvSpPr>
        <p:spPr>
          <a:xfrm rot="5400000">
            <a:off x="3731771" y="5432949"/>
            <a:ext cx="456703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1770E5A-68AC-C764-365D-E201DF4303F7}"/>
              </a:ext>
            </a:extLst>
          </p:cNvPr>
          <p:cNvSpPr txBox="1"/>
          <p:nvPr/>
        </p:nvSpPr>
        <p:spPr>
          <a:xfrm>
            <a:off x="2188199" y="5960008"/>
            <a:ext cx="354384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TW" altLang="en-US" sz="2000" dirty="0"/>
              <a:t>在 </a:t>
            </a:r>
            <a:r>
              <a:rPr lang="en-US" altLang="zh-TW" sz="2000" dirty="0"/>
              <a:t>Return Address </a:t>
            </a:r>
            <a:r>
              <a:rPr lang="zh-TW" altLang="en-US" sz="2000" dirty="0"/>
              <a:t>處填入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的位址。</a:t>
            </a:r>
          </a:p>
        </p:txBody>
      </p:sp>
    </p:spTree>
    <p:extLst>
      <p:ext uri="{BB962C8B-B14F-4D97-AF65-F5344CB8AC3E}">
        <p14:creationId xmlns:p14="http://schemas.microsoft.com/office/powerpoint/2010/main" val="3566689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8CF742-ED5A-25BB-24ED-6AEE80C2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02" y="3140470"/>
            <a:ext cx="7986996" cy="342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E385677-F76E-E880-2AA3-8F38B36E793B}"/>
              </a:ext>
            </a:extLst>
          </p:cNvPr>
          <p:cNvSpPr/>
          <p:nvPr/>
        </p:nvSpPr>
        <p:spPr>
          <a:xfrm>
            <a:off x="4269996" y="5203803"/>
            <a:ext cx="2910980" cy="207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0B140F3-0170-03D1-1C55-CFBF9DFB477A}"/>
              </a:ext>
            </a:extLst>
          </p:cNvPr>
          <p:cNvCxnSpPr>
            <a:cxnSpLocks/>
            <a:stCxn id="17" idx="1"/>
            <a:endCxn id="20" idx="2"/>
          </p:cNvCxnSpPr>
          <p:nvPr/>
        </p:nvCxnSpPr>
        <p:spPr>
          <a:xfrm rot="10800000">
            <a:off x="3749880" y="2338907"/>
            <a:ext cx="520117" cy="296844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590F6C-CDCD-5E38-E9EB-FF78A1390AC1}"/>
              </a:ext>
            </a:extLst>
          </p:cNvPr>
          <p:cNvSpPr txBox="1"/>
          <p:nvPr/>
        </p:nvSpPr>
        <p:spPr>
          <a:xfrm>
            <a:off x="3397541" y="1877241"/>
            <a:ext cx="70467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buf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0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0229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TW" sz="4000" i="1" dirty="0">
                <a:solidFill>
                  <a:srgbClr val="FF0000"/>
                </a:solidFill>
              </a:rPr>
              <a:t>CVSS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2910979" y="564056"/>
            <a:ext cx="6370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CVSS</a:t>
            </a:r>
            <a:r>
              <a:rPr lang="zh-TW" altLang="en-US" sz="4400" dirty="0"/>
              <a:t>漏洞嚴重度計分系統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027003"/>
            <a:ext cx="353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https://nvd.nist.gov/vuln-metrics/cvss/v3-calculator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DDF3DB-4528-B08B-5649-C2684351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97" y="1517227"/>
            <a:ext cx="8987406" cy="43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4533A9-F214-39B9-C86B-338A1BAF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76" y="1888325"/>
            <a:ext cx="4930892" cy="38696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E385677-F76E-E880-2AA3-8F38B36E793B}"/>
              </a:ext>
            </a:extLst>
          </p:cNvPr>
          <p:cNvSpPr/>
          <p:nvPr/>
        </p:nvSpPr>
        <p:spPr>
          <a:xfrm>
            <a:off x="2097247" y="2552882"/>
            <a:ext cx="1317072" cy="207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0B140F3-0170-03D1-1C55-CFBF9DFB477A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414319" y="2644902"/>
            <a:ext cx="4948107" cy="11528"/>
          </a:xfrm>
          <a:prstGeom prst="bentConnector3">
            <a:avLst>
              <a:gd name="adj1" fmla="val 5474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590F6C-CDCD-5E38-E9EB-FF78A1390AC1}"/>
              </a:ext>
            </a:extLst>
          </p:cNvPr>
          <p:cNvSpPr txBox="1"/>
          <p:nvPr/>
        </p:nvSpPr>
        <p:spPr>
          <a:xfrm>
            <a:off x="8362426" y="2414069"/>
            <a:ext cx="128351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>
                <a:solidFill>
                  <a:srgbClr val="FF0000"/>
                </a:solidFill>
              </a:rPr>
              <a:t>Name:</a:t>
            </a:r>
            <a:r>
              <a:rPr lang="en-US" altLang="zh-TW" sz="2400" dirty="0"/>
              <a:t>”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0BDECB-8AA5-5B03-ED84-3B732A90793E}"/>
              </a:ext>
            </a:extLst>
          </p:cNvPr>
          <p:cNvSpPr/>
          <p:nvPr/>
        </p:nvSpPr>
        <p:spPr>
          <a:xfrm>
            <a:off x="2097247" y="4841569"/>
            <a:ext cx="1224793" cy="334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0E4EE27-D231-F5F8-1772-FAD1F136A6C5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322040" y="5008760"/>
            <a:ext cx="4591575" cy="60016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26BE89-E7F2-F1B7-5CC7-7D2AC991B0EA}"/>
              </a:ext>
            </a:extLst>
          </p:cNvPr>
          <p:cNvSpPr txBox="1"/>
          <p:nvPr/>
        </p:nvSpPr>
        <p:spPr>
          <a:xfrm>
            <a:off x="7913615" y="5008759"/>
            <a:ext cx="2181138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輸入 </a:t>
            </a:r>
            <a:r>
              <a:rPr lang="en-US" altLang="zh-TW" sz="2400" dirty="0">
                <a:solidFill>
                  <a:srgbClr val="FF0000"/>
                </a:solidFill>
              </a:rPr>
              <a:t>name</a:t>
            </a:r>
            <a:r>
              <a:rPr lang="zh-TW" altLang="en-US" sz="2400" dirty="0"/>
              <a:t> 的字串就存在 </a:t>
            </a:r>
            <a:r>
              <a:rPr lang="en-US" altLang="zh-TW" sz="2400" dirty="0">
                <a:solidFill>
                  <a:srgbClr val="0070C0"/>
                </a:solidFill>
              </a:rPr>
              <a:t>obj.name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6FD6139-A76A-C3EA-13EB-26F3F2EC9E4E}"/>
              </a:ext>
            </a:extLst>
          </p:cNvPr>
          <p:cNvSpPr/>
          <p:nvPr/>
        </p:nvSpPr>
        <p:spPr>
          <a:xfrm>
            <a:off x="2080469" y="4276365"/>
            <a:ext cx="662731" cy="26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62BE6CC-A41F-B421-A645-24B19283E96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2743200" y="3942247"/>
            <a:ext cx="5505975" cy="467895"/>
          </a:xfrm>
          <a:prstGeom prst="bentConnector3">
            <a:avLst>
              <a:gd name="adj1" fmla="val 6127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CE9B5F-188E-7227-5B76-B4E9310066F5}"/>
              </a:ext>
            </a:extLst>
          </p:cNvPr>
          <p:cNvSpPr txBox="1"/>
          <p:nvPr/>
        </p:nvSpPr>
        <p:spPr>
          <a:xfrm>
            <a:off x="8249175" y="3526748"/>
            <a:ext cx="1510018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可輸入的字串長度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262271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3F8360-9687-F944-1460-F7ED10C1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17" y="3742840"/>
            <a:ext cx="4727195" cy="21940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62BE6CC-A41F-B421-A645-24B19283E96D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 flipV="1">
            <a:off x="6310312" y="4072467"/>
            <a:ext cx="1363436" cy="76740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CE9B5F-188E-7227-5B76-B4E9310066F5}"/>
              </a:ext>
            </a:extLst>
          </p:cNvPr>
          <p:cNvSpPr txBox="1"/>
          <p:nvPr/>
        </p:nvSpPr>
        <p:spPr>
          <a:xfrm>
            <a:off x="7673748" y="3656968"/>
            <a:ext cx="2631346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可以看出有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的漏洞</a:t>
            </a:r>
            <a:endParaRPr lang="en-US" altLang="zh-TW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1647BA0-A8C1-0C46-39B1-A16ABE10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117" y="1916702"/>
            <a:ext cx="4727195" cy="1458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1160EAB-1F4F-1340-1082-E20728C00AC3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5545122" y="2461146"/>
            <a:ext cx="2128626" cy="17854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E313244-96F9-8289-B998-32DD5B11DBF4}"/>
              </a:ext>
            </a:extLst>
          </p:cNvPr>
          <p:cNvSpPr/>
          <p:nvPr/>
        </p:nvSpPr>
        <p:spPr>
          <a:xfrm>
            <a:off x="2900185" y="2494229"/>
            <a:ext cx="2644937" cy="290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06E26B-E190-C24E-BCDB-3E9F71F02B2C}"/>
              </a:ext>
            </a:extLst>
          </p:cNvPr>
          <p:cNvSpPr txBox="1"/>
          <p:nvPr/>
        </p:nvSpPr>
        <p:spPr>
          <a:xfrm>
            <a:off x="7673748" y="2230313"/>
            <a:ext cx="263134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>
                <a:solidFill>
                  <a:srgbClr val="FF0000"/>
                </a:solidFill>
              </a:rPr>
              <a:t>Try your best</a:t>
            </a:r>
            <a:r>
              <a:rPr lang="en-US" altLang="zh-TW" sz="2400" dirty="0"/>
              <a:t>”</a:t>
            </a:r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8EF6D178-E234-9D1B-0182-5B8A0B41F468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5616913" y="3687925"/>
            <a:ext cx="1256796" cy="285687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8BA8746-7ABA-7B69-E46C-49A2B50C679A}"/>
              </a:ext>
            </a:extLst>
          </p:cNvPr>
          <p:cNvSpPr/>
          <p:nvPr/>
        </p:nvSpPr>
        <p:spPr>
          <a:xfrm>
            <a:off x="3451063" y="4072465"/>
            <a:ext cx="2731623" cy="415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F38D641-1622-0D10-FC3E-896EA02793F0}"/>
              </a:ext>
            </a:extLst>
          </p:cNvPr>
          <p:cNvSpPr txBox="1"/>
          <p:nvPr/>
        </p:nvSpPr>
        <p:spPr>
          <a:xfrm>
            <a:off x="7673748" y="5329261"/>
            <a:ext cx="2631346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輸入 </a:t>
            </a:r>
            <a:r>
              <a:rPr lang="en-US" altLang="zh-TW" sz="2400" dirty="0" err="1"/>
              <a:t>buf</a:t>
            </a:r>
            <a:r>
              <a:rPr lang="en-US" altLang="zh-TW" sz="2400" dirty="0"/>
              <a:t> </a:t>
            </a:r>
            <a:r>
              <a:rPr lang="zh-TW" altLang="en-US" sz="2400" dirty="0"/>
              <a:t>的字串就存在這裡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04036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62BE6CC-A41F-B421-A645-24B19283E96D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310312" y="3698966"/>
            <a:ext cx="1158687" cy="1593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CE9B5F-188E-7227-5B76-B4E9310066F5}"/>
              </a:ext>
            </a:extLst>
          </p:cNvPr>
          <p:cNvSpPr txBox="1"/>
          <p:nvPr/>
        </p:nvSpPr>
        <p:spPr>
          <a:xfrm>
            <a:off x="7468999" y="3283467"/>
            <a:ext cx="2631346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可以看出有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的漏洞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20224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751589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</a:t>
            </a:r>
            <a:r>
              <a:rPr lang="en-US" altLang="zh-TW" sz="4000" dirty="0"/>
              <a:t>Shell</a:t>
            </a:r>
            <a:r>
              <a:rPr lang="zh-TW" altLang="en-US" sz="4000" dirty="0"/>
              <a:t> </a:t>
            </a:r>
            <a:r>
              <a:rPr lang="en-US" altLang="zh-TW" sz="4000" dirty="0"/>
              <a:t>Code</a:t>
            </a:r>
            <a:endParaRPr lang="zh-TW" altLang="en-US" sz="4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C5F8EC-DD9B-DCA8-20E7-7D36C9100F40}"/>
              </a:ext>
            </a:extLst>
          </p:cNvPr>
          <p:cNvSpPr txBox="1"/>
          <p:nvPr/>
        </p:nvSpPr>
        <p:spPr>
          <a:xfrm>
            <a:off x="0" y="6027002"/>
            <a:ext cx="3481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2"/>
              </a:rPr>
              <a:t>https://www.exploit-db.com/shellcodes/49770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C269AF-71D0-B43F-A44B-9AF79E9D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78" y="841430"/>
            <a:ext cx="10633243" cy="5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735EDFD-65AB-7E2F-F55E-E89FA37A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283" y="2766218"/>
            <a:ext cx="75574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000" dirty="0"/>
              <a:t>測試環境與工具</a:t>
            </a:r>
            <a:r>
              <a:rPr lang="en-US" altLang="zh-TW" sz="6000" dirty="0" err="1"/>
              <a:t>Pwntools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55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zh-TW" altLang="en-US" sz="4000" i="1" dirty="0">
                <a:solidFill>
                  <a:srgbClr val="FF0000"/>
                </a:solidFill>
              </a:rPr>
              <a:t>測試環境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3926046" y="387888"/>
            <a:ext cx="433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Ubuntu 20.04 LTS</a:t>
            </a:r>
            <a:endParaRPr lang="zh-TW" altLang="en-US" sz="4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68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https://releases.ubuntu.com/20.04/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67374E-DB01-192D-3504-421417E9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52" y="1325462"/>
            <a:ext cx="10373095" cy="50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4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4843</TotalTime>
  <Words>1373</Words>
  <Application>Microsoft Office PowerPoint</Application>
  <PresentationFormat>寬螢幕</PresentationFormat>
  <Paragraphs>239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Wingdings</vt:lpstr>
      <vt:lpstr>Office Theme</vt:lpstr>
      <vt:lpstr>程式安全期末報告</vt:lpstr>
      <vt:lpstr>$ Agenda</vt:lpstr>
      <vt:lpstr>程式漏洞</vt:lpstr>
      <vt:lpstr>$ 程式漏洞資料庫</vt:lpstr>
      <vt:lpstr>PowerPoint 簡報</vt:lpstr>
      <vt:lpstr>$ 程式漏洞資料庫</vt:lpstr>
      <vt:lpstr>$ CVSS</vt:lpstr>
      <vt:lpstr>測試環境與工具Pwntools</vt:lpstr>
      <vt:lpstr>$ 測試環境</vt:lpstr>
      <vt:lpstr>$ 測試環境</vt:lpstr>
      <vt:lpstr>$ Pwntools</vt:lpstr>
      <vt:lpstr>$ Pwntools</vt:lpstr>
      <vt:lpstr>$ Pwntools</vt:lpstr>
      <vt:lpstr>程式漏洞分析實戰1(pass)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pass.c</vt:lpstr>
      <vt:lpstr>pass.c</vt:lpstr>
      <vt:lpstr>pass.c</vt:lpstr>
      <vt:lpstr>pass.c</vt:lpstr>
      <vt:lpstr>pass.c</vt:lpstr>
      <vt:lpstr>pass.c</vt:lpstr>
      <vt:lpstr>pass.c</vt:lpstr>
      <vt:lpstr>pass.c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exploit.py</vt:lpstr>
      <vt:lpstr>exploit.py</vt:lpstr>
      <vt:lpstr>程式漏洞分析實戰2(gohome)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程式漏洞分析實戰3(Angelboy_Pwn-2)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程式安全期末報告</dc:title>
  <dc:creator>崇睿 何</dc:creator>
  <cp:lastModifiedBy>崇睿 何</cp:lastModifiedBy>
  <cp:revision>149</cp:revision>
  <dcterms:created xsi:type="dcterms:W3CDTF">2022-05-05T01:50:33Z</dcterms:created>
  <dcterms:modified xsi:type="dcterms:W3CDTF">2022-05-26T19:18:21Z</dcterms:modified>
</cp:coreProperties>
</file>